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lang="ru-RU"/>
    </a:def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58" y="31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0443820A-0E64-48F8-9055-FF0DD326791F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43333E65-E319-423D-A2F3-391F9AD0C527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9A71CA36-5B07-4E7D-959F-2DAA2C004824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C69DE03-561F-4E27-872C-F6EF2C2AABB2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DBAF7565-BD3D-4988-BF27-19ACCF1FF09C}" type="slidenum">
              <a:r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BADD4291-E64D-4ACE-9606-872F71F26F53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7848800-600E-4D7C-8C16-56913FC2CB79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83F740C6-2FCF-4DC5-BD09-D174C89031A2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24CE1E4F-90CD-444A-9102-28A7F8C6D4A3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54B77554-3C92-4FB0-A5BA-1538CE874445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CE45E5D0-7D09-4149-8883-20EC63A466B5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C5258FE-DB84-45B9-9B37-2835BC5834A2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 bwMode="auto"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 bwMode="auto"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A182F08-8818-4767-99C4-3366E5EE4C41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 bwMode="auto"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19262272" name="Рисунок 151926227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5249" y="0"/>
            <a:ext cx="12001500" cy="6858000"/>
          </a:xfrm>
          <a:prstGeom prst="rect">
            <a:avLst/>
          </a:prstGeom>
        </p:spPr>
      </p:pic>
      <p:pic>
        <p:nvPicPr>
          <p:cNvPr id="2077597689" name="Рисунок 207759768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296399" y="3062152"/>
            <a:ext cx="1905974" cy="3710122"/>
          </a:xfrm>
          <a:prstGeom prst="rect">
            <a:avLst/>
          </a:prstGeom>
        </p:spPr>
      </p:pic>
      <p:pic>
        <p:nvPicPr>
          <p:cNvPr id="733331100" name="Рисунок 73333109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520237" y="1852612"/>
            <a:ext cx="1329712" cy="1713546"/>
          </a:xfrm>
          <a:prstGeom prst="rect">
            <a:avLst/>
          </a:prstGeom>
        </p:spPr>
      </p:pic>
      <p:sp>
        <p:nvSpPr>
          <p:cNvPr id="8656964" name="Прямоугольник 8656963"/>
          <p:cNvSpPr/>
          <p:nvPr/>
        </p:nvSpPr>
        <p:spPr bwMode="auto">
          <a:xfrm>
            <a:off x="3229949" y="171450"/>
            <a:ext cx="6095999" cy="10667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757570190" name="TextBox 757570189"/>
          <p:cNvSpPr txBox="1"/>
          <p:nvPr/>
        </p:nvSpPr>
        <p:spPr bwMode="auto">
          <a:xfrm>
            <a:off x="3632325" y="506550"/>
            <a:ext cx="5463058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 dirty="0"/>
              <a:t>Я </a:t>
            </a:r>
            <a:r>
              <a:rPr sz="2400" b="1" dirty="0" err="1"/>
              <a:t>учусь</a:t>
            </a:r>
            <a:r>
              <a:rPr sz="2400" b="1" dirty="0"/>
              <a:t> </a:t>
            </a:r>
            <a:r>
              <a:rPr sz="2400" b="1" dirty="0" err="1"/>
              <a:t>вести</a:t>
            </a:r>
            <a:r>
              <a:rPr sz="2400" b="1" dirty="0"/>
              <a:t> </a:t>
            </a:r>
            <a:r>
              <a:rPr sz="2400" b="1" dirty="0" err="1"/>
              <a:t>разговор</a:t>
            </a:r>
            <a:endParaRPr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19796549" name="Рисунок 211979654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624" y="0"/>
            <a:ext cx="12001500" cy="6858000"/>
          </a:xfrm>
          <a:prstGeom prst="rect">
            <a:avLst/>
          </a:prstGeom>
        </p:spPr>
      </p:pic>
      <p:pic>
        <p:nvPicPr>
          <p:cNvPr id="255268666" name="Рисунок 25526866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55781" y="2825470"/>
            <a:ext cx="2014067" cy="3932588"/>
          </a:xfrm>
          <a:prstGeom prst="rect">
            <a:avLst/>
          </a:prstGeom>
        </p:spPr>
      </p:pic>
      <p:pic>
        <p:nvPicPr>
          <p:cNvPr id="264595145" name="Рисунок 26459514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662547" y="1644725"/>
            <a:ext cx="1400536" cy="1374697"/>
          </a:xfrm>
          <a:prstGeom prst="rect">
            <a:avLst/>
          </a:prstGeom>
        </p:spPr>
      </p:pic>
      <p:pic>
        <p:nvPicPr>
          <p:cNvPr id="648283026" name="Рисунок 64828302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1">
            <a:off x="1584171" y="2986502"/>
            <a:ext cx="1975829" cy="3846103"/>
          </a:xfrm>
          <a:prstGeom prst="rect">
            <a:avLst/>
          </a:prstGeom>
        </p:spPr>
      </p:pic>
      <p:pic>
        <p:nvPicPr>
          <p:cNvPr id="747226065" name="Рисунок 74722606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1">
            <a:off x="1989423" y="1785152"/>
            <a:ext cx="1271632" cy="1638703"/>
          </a:xfrm>
          <a:prstGeom prst="rect">
            <a:avLst/>
          </a:prstGeom>
        </p:spPr>
      </p:pic>
      <p:sp>
        <p:nvSpPr>
          <p:cNvPr id="988071322" name="Прямоугольник 988071321"/>
          <p:cNvSpPr/>
          <p:nvPr/>
        </p:nvSpPr>
        <p:spPr bwMode="auto">
          <a:xfrm>
            <a:off x="5029687" y="110668"/>
            <a:ext cx="7019436" cy="131081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7766518" name="TextBox 37766517"/>
          <p:cNvSpPr txBox="1"/>
          <p:nvPr/>
        </p:nvSpPr>
        <p:spPr bwMode="auto">
          <a:xfrm>
            <a:off x="5106201" y="232408"/>
            <a:ext cx="7037157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/>
              <a:t>7. У любого разговора есть начало</a:t>
            </a:r>
          </a:p>
        </p:txBody>
      </p:sp>
      <p:sp>
        <p:nvSpPr>
          <p:cNvPr id="765749199" name="Облачко с текстом: овальное 765749198"/>
          <p:cNvSpPr/>
          <p:nvPr/>
        </p:nvSpPr>
        <p:spPr bwMode="auto">
          <a:xfrm>
            <a:off x="3789613" y="1387551"/>
            <a:ext cx="1866897" cy="1437918"/>
          </a:xfrm>
          <a:prstGeom prst="wedgeEllipseCallout">
            <a:avLst>
              <a:gd name="adj1" fmla="val -80102"/>
              <a:gd name="adj2" fmla="val 27159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3855533" name="TextBox 23855532"/>
          <p:cNvSpPr txBox="1"/>
          <p:nvPr/>
        </p:nvSpPr>
        <p:spPr bwMode="auto">
          <a:xfrm>
            <a:off x="3915748" y="1752594"/>
            <a:ext cx="1614626" cy="5794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/>
              <a:t>Хочешь, кое-что расскажу?</a:t>
            </a:r>
          </a:p>
        </p:txBody>
      </p:sp>
      <p:sp>
        <p:nvSpPr>
          <p:cNvPr id="1210869610" name="Облачко с текстом: овальное 1210869609"/>
          <p:cNvSpPr/>
          <p:nvPr/>
        </p:nvSpPr>
        <p:spPr bwMode="auto">
          <a:xfrm>
            <a:off x="6226058" y="2480485"/>
            <a:ext cx="1718766" cy="1287425"/>
          </a:xfrm>
          <a:prstGeom prst="wedgeEllipseCallout">
            <a:avLst>
              <a:gd name="adj1" fmla="val 83902"/>
              <a:gd name="adj2" fmla="val -15446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998757538" name="TextBox 998757537"/>
          <p:cNvSpPr txBox="1"/>
          <p:nvPr/>
        </p:nvSpPr>
        <p:spPr bwMode="auto">
          <a:xfrm>
            <a:off x="6542516" y="2851603"/>
            <a:ext cx="1617145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/>
              <a:t>Давай!</a:t>
            </a:r>
          </a:p>
        </p:txBody>
      </p:sp>
      <p:sp>
        <p:nvSpPr>
          <p:cNvPr id="877066074" name="TextBox 877066073"/>
          <p:cNvSpPr txBox="1"/>
          <p:nvPr/>
        </p:nvSpPr>
        <p:spPr bwMode="auto">
          <a:xfrm>
            <a:off x="5230199" y="752474"/>
            <a:ext cx="5816369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0"/>
              <a:t>И есть конец </a:t>
            </a:r>
          </a:p>
        </p:txBody>
      </p:sp>
      <p:sp>
        <p:nvSpPr>
          <p:cNvPr id="770163322" name="Облачко с текстом: овальное 770163321"/>
          <p:cNvSpPr/>
          <p:nvPr/>
        </p:nvSpPr>
        <p:spPr bwMode="auto">
          <a:xfrm>
            <a:off x="4229101" y="3471635"/>
            <a:ext cx="1866897" cy="1437918"/>
          </a:xfrm>
          <a:prstGeom prst="wedgeEllipseCallout">
            <a:avLst>
              <a:gd name="adj1" fmla="val -90764"/>
              <a:gd name="adj2" fmla="val -60251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359812262" name="TextBox 1359812261"/>
          <p:cNvSpPr txBox="1"/>
          <p:nvPr/>
        </p:nvSpPr>
        <p:spPr bwMode="auto">
          <a:xfrm>
            <a:off x="4416046" y="3836678"/>
            <a:ext cx="1628305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/>
              <a:t>Ну, я пойду. Поболтаем позже!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7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75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86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7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75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86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06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16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1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24740168" name="Рисунок 112474016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7849" y="0"/>
            <a:ext cx="12001500" cy="6858000"/>
          </a:xfrm>
          <a:prstGeom prst="rect">
            <a:avLst/>
          </a:prstGeom>
        </p:spPr>
      </p:pic>
      <p:sp>
        <p:nvSpPr>
          <p:cNvPr id="2141220948" name="Прямоугольник 2141220947"/>
          <p:cNvSpPr/>
          <p:nvPr/>
        </p:nvSpPr>
        <p:spPr bwMode="auto">
          <a:xfrm>
            <a:off x="3095624" y="0"/>
            <a:ext cx="6200775" cy="12954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348996252" name="TextBox 1348996251"/>
          <p:cNvSpPr txBox="1"/>
          <p:nvPr/>
        </p:nvSpPr>
        <p:spPr bwMode="auto">
          <a:xfrm>
            <a:off x="3359970" y="106320"/>
            <a:ext cx="5497258" cy="11890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/>
              <a:t>С каждым новым разговором я знаю окружающих, и они знают меня чуть больше. </a:t>
            </a:r>
          </a:p>
        </p:txBody>
      </p:sp>
      <p:pic>
        <p:nvPicPr>
          <p:cNvPr id="2023971269" name="Рисунок 202397126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989776" y="2953924"/>
            <a:ext cx="2014067" cy="3932588"/>
          </a:xfrm>
          <a:prstGeom prst="rect">
            <a:avLst/>
          </a:prstGeom>
        </p:spPr>
      </p:pic>
      <p:pic>
        <p:nvPicPr>
          <p:cNvPr id="662777037" name="Рисунок 66277703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296541" y="1773179"/>
            <a:ext cx="1400536" cy="1374697"/>
          </a:xfrm>
          <a:prstGeom prst="rect">
            <a:avLst/>
          </a:prstGeom>
        </p:spPr>
      </p:pic>
      <p:pic>
        <p:nvPicPr>
          <p:cNvPr id="1907595219" name="Рисунок 190759521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632225" y="1219199"/>
            <a:ext cx="1973508" cy="5743573"/>
          </a:xfrm>
          <a:prstGeom prst="rect">
            <a:avLst/>
          </a:prstGeom>
        </p:spPr>
      </p:pic>
      <p:pic>
        <p:nvPicPr>
          <p:cNvPr id="2082664139" name="Рисунок 208266413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28160" y="1001209"/>
            <a:ext cx="4877573" cy="6265722"/>
          </a:xfrm>
          <a:prstGeom prst="rect">
            <a:avLst/>
          </a:prstGeom>
        </p:spPr>
      </p:pic>
      <p:pic>
        <p:nvPicPr>
          <p:cNvPr id="226521367" name="Рисунок 22652136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420538" y="1852298"/>
            <a:ext cx="1350172" cy="1295578"/>
          </a:xfrm>
          <a:prstGeom prst="rect">
            <a:avLst/>
          </a:prstGeom>
        </p:spPr>
      </p:pic>
      <p:pic>
        <p:nvPicPr>
          <p:cNvPr id="1757246073" name="Рисунок 1757246072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143012" y="3147877"/>
            <a:ext cx="1905974" cy="3710122"/>
          </a:xfrm>
          <a:prstGeom prst="rect">
            <a:avLst/>
          </a:prstGeom>
        </p:spPr>
      </p:pic>
      <p:pic>
        <p:nvPicPr>
          <p:cNvPr id="396536900" name="Рисунок 396536899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5354943" y="1909762"/>
            <a:ext cx="1329712" cy="1713546"/>
          </a:xfrm>
          <a:prstGeom prst="rect">
            <a:avLst/>
          </a:prstGeom>
        </p:spPr>
      </p:pic>
      <p:pic>
        <p:nvPicPr>
          <p:cNvPr id="512099943" name="Рисунок 512099942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 rot="20972833">
            <a:off x="8458200" y="1919794"/>
            <a:ext cx="533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Красочность, Сирень, синий, фиолетов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DDD60ED-F9DA-F0E9-B90D-79E86EAA7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4" t="9091" r="2963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4B9701A-403C-A7A6-5993-5E1775EAB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2745745"/>
            <a:ext cx="10874603" cy="15807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1600" dirty="0"/>
              <a:t>Социальную историю подготовила Полина Жданова,</a:t>
            </a:r>
            <a:br>
              <a:rPr lang="ru-RU" sz="1600" dirty="0"/>
            </a:br>
            <a:r>
              <a:rPr lang="ru-RU" sz="1600" dirty="0"/>
              <a:t>психолог Центра </a:t>
            </a:r>
            <a:r>
              <a:rPr lang="ru-RU" sz="1600" dirty="0">
                <a:latin typeface="+mn-lt"/>
                <a:ea typeface="+mn-ea"/>
                <a:cs typeface="+mn-cs"/>
              </a:rPr>
              <a:t>"</a:t>
            </a:r>
            <a:r>
              <a:rPr lang="ru-RU" sz="1600" dirty="0"/>
              <a:t>Пространство общения</a:t>
            </a:r>
            <a:r>
              <a:rPr lang="ru-RU" sz="1600" dirty="0">
                <a:latin typeface="+mn-lt"/>
                <a:ea typeface="+mn-ea"/>
                <a:cs typeface="+mn-cs"/>
              </a:rPr>
              <a:t>"</a:t>
            </a:r>
            <a:endParaRPr lang="en-US" sz="1600" dirty="0"/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54BDD742-F9E8-4BB2-0171-9137DE2EF89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77980" y="4872922"/>
            <a:ext cx="8066292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sz="1400" dirty="0">
                <a:latin typeface="+mn-lt"/>
                <a:ea typeface="+mn-ea"/>
                <a:cs typeface="+mn-cs"/>
              </a:rPr>
              <a:t>Проект "Ключ к общению" реализуется при поддержке Департамента труда и социальной защиты населения города Москвы и Конкурса грантов "Москва - добрый город"</a:t>
            </a:r>
            <a:endParaRPr lang="en-US" sz="1400" dirty="0">
              <a:latin typeface="+mn-lt"/>
              <a:ea typeface="+mn-ea"/>
              <a:cs typeface="+mn-cs"/>
            </a:endParaRPr>
          </a:p>
        </p:txBody>
      </p:sp>
      <p:pic>
        <p:nvPicPr>
          <p:cNvPr id="15" name="Рисунок 14" descr="Изображение выглядит как логотип, Графика, Шрифт, текс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6CCE418-1AAE-D7AF-F75B-5E12366709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25787"/>
            <a:ext cx="3997682" cy="181629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6F1DAD5-801E-A8DC-497C-2906EBB4E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73" y="2010870"/>
            <a:ext cx="3641422" cy="103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25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91816615" name="Рисунок 5918166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5249" y="0"/>
            <a:ext cx="12001500" cy="6858000"/>
          </a:xfrm>
          <a:prstGeom prst="rect">
            <a:avLst/>
          </a:prstGeom>
        </p:spPr>
      </p:pic>
      <p:pic>
        <p:nvPicPr>
          <p:cNvPr id="1100968225" name="Рисунок 110096822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296399" y="3062151"/>
            <a:ext cx="1905973" cy="3710121"/>
          </a:xfrm>
          <a:prstGeom prst="rect">
            <a:avLst/>
          </a:prstGeom>
        </p:spPr>
      </p:pic>
      <p:pic>
        <p:nvPicPr>
          <p:cNvPr id="1976205785" name="Рисунок 197620578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520236" y="1852611"/>
            <a:ext cx="1329711" cy="1713546"/>
          </a:xfrm>
          <a:prstGeom prst="rect">
            <a:avLst/>
          </a:prstGeom>
        </p:spPr>
      </p:pic>
      <p:pic>
        <p:nvPicPr>
          <p:cNvPr id="843788606" name="Рисунок 84378860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96323" y="1171877"/>
            <a:ext cx="7648575" cy="4368053"/>
          </a:xfrm>
          <a:prstGeom prst="rect">
            <a:avLst/>
          </a:prstGeom>
        </p:spPr>
      </p:pic>
      <p:pic>
        <p:nvPicPr>
          <p:cNvPr id="883680742" name="Рисунок 88368074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724800" y="1679228"/>
            <a:ext cx="2887049" cy="3711921"/>
          </a:xfrm>
          <a:prstGeom prst="rect">
            <a:avLst/>
          </a:prstGeom>
        </p:spPr>
      </p:pic>
      <p:pic>
        <p:nvPicPr>
          <p:cNvPr id="1742424514" name="Рисунок 174242451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628982" y="3062151"/>
            <a:ext cx="1199245" cy="2328997"/>
          </a:xfrm>
          <a:prstGeom prst="rect">
            <a:avLst/>
          </a:prstGeom>
        </p:spPr>
      </p:pic>
      <p:pic>
        <p:nvPicPr>
          <p:cNvPr id="2118266202" name="Рисунок 2118266201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2769202" y="2258457"/>
            <a:ext cx="918806" cy="901854"/>
          </a:xfrm>
          <a:prstGeom prst="rect">
            <a:avLst/>
          </a:prstGeom>
        </p:spPr>
      </p:pic>
      <p:sp>
        <p:nvSpPr>
          <p:cNvPr id="28303136" name="Прямоугольник 28303135"/>
          <p:cNvSpPr/>
          <p:nvPr/>
        </p:nvSpPr>
        <p:spPr bwMode="auto">
          <a:xfrm>
            <a:off x="3229949" y="171449"/>
            <a:ext cx="7019436" cy="128587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496414416" name="TextBox 1496414415"/>
          <p:cNvSpPr txBox="1"/>
          <p:nvPr/>
        </p:nvSpPr>
        <p:spPr bwMode="auto">
          <a:xfrm>
            <a:off x="3298334" y="171449"/>
            <a:ext cx="6952131" cy="11890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dirty="0" err="1"/>
              <a:t>Мне</a:t>
            </a:r>
            <a:r>
              <a:rPr sz="2400" dirty="0"/>
              <a:t> </a:t>
            </a:r>
            <a:r>
              <a:rPr sz="2400" dirty="0" err="1"/>
              <a:t>не</a:t>
            </a:r>
            <a:r>
              <a:rPr sz="2400" dirty="0"/>
              <a:t> </a:t>
            </a:r>
            <a:r>
              <a:rPr sz="2400" dirty="0" err="1"/>
              <a:t>нужно</a:t>
            </a:r>
            <a:r>
              <a:rPr sz="2400" dirty="0"/>
              <a:t> </a:t>
            </a:r>
            <a:r>
              <a:rPr sz="2400" dirty="0" err="1"/>
              <a:t>разговаривать</a:t>
            </a:r>
            <a:r>
              <a:rPr sz="2400" dirty="0"/>
              <a:t> с </a:t>
            </a:r>
            <a:r>
              <a:rPr sz="2400" dirty="0" err="1"/>
              <a:t>незнакомыми</a:t>
            </a:r>
            <a:r>
              <a:rPr sz="2400" dirty="0"/>
              <a:t>. </a:t>
            </a:r>
            <a:br>
              <a:rPr sz="2400" dirty="0"/>
            </a:br>
            <a:r>
              <a:rPr sz="2400" dirty="0"/>
              <a:t>Я </a:t>
            </a:r>
            <a:r>
              <a:rPr sz="2400" dirty="0" err="1"/>
              <a:t>могу</a:t>
            </a:r>
            <a:r>
              <a:rPr sz="2400" dirty="0"/>
              <a:t> </a:t>
            </a:r>
            <a:r>
              <a:rPr sz="2400" dirty="0" err="1"/>
              <a:t>поговорить</a:t>
            </a:r>
            <a:r>
              <a:rPr sz="2400" dirty="0"/>
              <a:t> с </a:t>
            </a:r>
            <a:r>
              <a:rPr sz="2400" dirty="0" err="1"/>
              <a:t>теми</a:t>
            </a:r>
            <a:r>
              <a:rPr sz="2400" dirty="0"/>
              <a:t>, с </a:t>
            </a:r>
            <a:r>
              <a:rPr sz="2400" dirty="0" err="1"/>
              <a:t>кем</a:t>
            </a:r>
            <a:r>
              <a:rPr sz="2400" dirty="0"/>
              <a:t> </a:t>
            </a:r>
            <a:r>
              <a:rPr sz="2400" dirty="0" err="1"/>
              <a:t>уже</a:t>
            </a:r>
            <a:r>
              <a:rPr sz="2400" dirty="0"/>
              <a:t> </a:t>
            </a:r>
            <a:r>
              <a:rPr sz="2400" dirty="0" err="1"/>
              <a:t>знаком</a:t>
            </a:r>
            <a:r>
              <a:rPr sz="2400" dirty="0"/>
              <a:t>, с </a:t>
            </a:r>
            <a:r>
              <a:rPr sz="2400" dirty="0" err="1"/>
              <a:t>учителем</a:t>
            </a:r>
            <a:r>
              <a:rPr sz="2400" dirty="0"/>
              <a:t> </a:t>
            </a:r>
            <a:r>
              <a:rPr sz="2400" dirty="0" err="1"/>
              <a:t>или</a:t>
            </a:r>
            <a:r>
              <a:rPr sz="2400" dirty="0"/>
              <a:t> с </a:t>
            </a:r>
            <a:r>
              <a:rPr sz="2400" dirty="0" err="1"/>
              <a:t>тем</a:t>
            </a:r>
            <a:r>
              <a:rPr sz="2400" dirty="0"/>
              <a:t>, с </a:t>
            </a:r>
            <a:r>
              <a:rPr sz="2400" dirty="0" err="1"/>
              <a:t>кем</a:t>
            </a:r>
            <a:r>
              <a:rPr sz="2400" dirty="0"/>
              <a:t> </a:t>
            </a:r>
            <a:r>
              <a:rPr sz="2400" dirty="0" err="1"/>
              <a:t>хожу</a:t>
            </a:r>
            <a:r>
              <a:rPr sz="2400" dirty="0"/>
              <a:t> </a:t>
            </a:r>
            <a:r>
              <a:rPr sz="2400" dirty="0" err="1"/>
              <a:t>на</a:t>
            </a:r>
            <a:r>
              <a:rPr sz="2400" dirty="0"/>
              <a:t> </a:t>
            </a:r>
            <a:r>
              <a:rPr sz="2400" dirty="0" err="1"/>
              <a:t>занятия</a:t>
            </a:r>
            <a:r>
              <a:rPr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68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26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2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98248874" name="Рисунок 109824887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624" y="0"/>
            <a:ext cx="12001500" cy="6858000"/>
          </a:xfrm>
          <a:prstGeom prst="rect">
            <a:avLst/>
          </a:prstGeom>
        </p:spPr>
      </p:pic>
      <p:pic>
        <p:nvPicPr>
          <p:cNvPr id="1967214779" name="Рисунок 196721477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1619556" y="2968194"/>
            <a:ext cx="2029492" cy="3950560"/>
          </a:xfrm>
          <a:prstGeom prst="rect">
            <a:avLst/>
          </a:prstGeom>
        </p:spPr>
      </p:pic>
      <p:pic>
        <p:nvPicPr>
          <p:cNvPr id="566339545" name="Рисунок 56633954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57399" y="1716566"/>
            <a:ext cx="1296374" cy="1474308"/>
          </a:xfrm>
          <a:prstGeom prst="rect">
            <a:avLst/>
          </a:prstGeom>
        </p:spPr>
      </p:pic>
      <p:pic>
        <p:nvPicPr>
          <p:cNvPr id="509735829" name="Рисунок 50973582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096374" y="2857499"/>
            <a:ext cx="2048849" cy="4000500"/>
          </a:xfrm>
          <a:prstGeom prst="rect">
            <a:avLst/>
          </a:prstGeom>
        </p:spPr>
      </p:pic>
      <p:pic>
        <p:nvPicPr>
          <p:cNvPr id="2056544265" name="Рисунок 205654426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388326" y="1619249"/>
            <a:ext cx="1464947" cy="1437918"/>
          </a:xfrm>
          <a:prstGeom prst="rect">
            <a:avLst/>
          </a:prstGeom>
        </p:spPr>
      </p:pic>
      <p:sp>
        <p:nvSpPr>
          <p:cNvPr id="1517678016" name="Облако 1517678015"/>
          <p:cNvSpPr/>
          <p:nvPr/>
        </p:nvSpPr>
        <p:spPr bwMode="auto">
          <a:xfrm>
            <a:off x="343874" y="0"/>
            <a:ext cx="3009899" cy="1731483"/>
          </a:xfrm>
          <a:prstGeom prst="cloud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136693252" name="Облачко с текстом: овальное 2136693251"/>
          <p:cNvSpPr/>
          <p:nvPr/>
        </p:nvSpPr>
        <p:spPr bwMode="auto">
          <a:xfrm>
            <a:off x="3649050" y="1777445"/>
            <a:ext cx="2324099" cy="1352549"/>
          </a:xfrm>
          <a:prstGeom prst="wedgeEllipseCallout">
            <a:avLst>
              <a:gd name="adj1" fmla="val -61475"/>
              <a:gd name="adj2" fmla="val 38028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502456041" name="Облачко с текстом: овальное 502456040"/>
          <p:cNvSpPr/>
          <p:nvPr/>
        </p:nvSpPr>
        <p:spPr bwMode="auto">
          <a:xfrm>
            <a:off x="6687524" y="1469519"/>
            <a:ext cx="1866898" cy="1437918"/>
          </a:xfrm>
          <a:prstGeom prst="wedgeEllipseCallout">
            <a:avLst>
              <a:gd name="adj1" fmla="val 93442"/>
              <a:gd name="adj2" fmla="val 35915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719950664" name="Рисунок 71995066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21288315">
            <a:off x="554283" y="394972"/>
            <a:ext cx="1199634" cy="1109661"/>
          </a:xfrm>
          <a:prstGeom prst="rect">
            <a:avLst/>
          </a:prstGeom>
        </p:spPr>
      </p:pic>
      <p:pic>
        <p:nvPicPr>
          <p:cNvPr id="244117506" name="Рисунок 244117505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665536" y="0"/>
            <a:ext cx="1192937" cy="1192937"/>
          </a:xfrm>
          <a:prstGeom prst="rect">
            <a:avLst/>
          </a:prstGeom>
        </p:spPr>
      </p:pic>
      <p:sp>
        <p:nvSpPr>
          <p:cNvPr id="708253814" name="Облачко с текстом: овальное 708253813"/>
          <p:cNvSpPr/>
          <p:nvPr/>
        </p:nvSpPr>
        <p:spPr bwMode="auto">
          <a:xfrm>
            <a:off x="6687524" y="3429000"/>
            <a:ext cx="1971673" cy="1514474"/>
          </a:xfrm>
          <a:prstGeom prst="wedgeEllipseCallout">
            <a:avLst>
              <a:gd name="adj1" fmla="val 83519"/>
              <a:gd name="adj2" fmla="val -54225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48440544" name="Прямоугольник 348440543"/>
          <p:cNvSpPr/>
          <p:nvPr/>
        </p:nvSpPr>
        <p:spPr bwMode="auto">
          <a:xfrm>
            <a:off x="4020524" y="0"/>
            <a:ext cx="7019436" cy="128587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34541483" name="TextBox 334541482"/>
          <p:cNvSpPr txBox="1"/>
          <p:nvPr/>
        </p:nvSpPr>
        <p:spPr bwMode="auto">
          <a:xfrm>
            <a:off x="4503126" y="42421"/>
            <a:ext cx="6340469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/>
              <a:t>Беседовать нужно чтобы узнать что-то новое. О том, что мне интересно... </a:t>
            </a:r>
          </a:p>
        </p:txBody>
      </p:sp>
      <p:sp>
        <p:nvSpPr>
          <p:cNvPr id="1435242917" name="TextBox 1435242916"/>
          <p:cNvSpPr txBox="1"/>
          <p:nvPr/>
        </p:nvSpPr>
        <p:spPr bwMode="auto">
          <a:xfrm>
            <a:off x="4064744" y="2034180"/>
            <a:ext cx="1593389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/>
              <a:t>Мне нравятся воздушные шары</a:t>
            </a:r>
          </a:p>
        </p:txBody>
      </p:sp>
      <p:sp>
        <p:nvSpPr>
          <p:cNvPr id="515533233" name="TextBox 515533232"/>
          <p:cNvSpPr txBox="1"/>
          <p:nvPr/>
        </p:nvSpPr>
        <p:spPr bwMode="auto">
          <a:xfrm>
            <a:off x="7019983" y="1767479"/>
            <a:ext cx="1534439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/>
              <a:t>А еще дирижабли классные!</a:t>
            </a:r>
          </a:p>
        </p:txBody>
      </p:sp>
      <p:sp>
        <p:nvSpPr>
          <p:cNvPr id="825205945" name="TextBox 825205944"/>
          <p:cNvSpPr txBox="1"/>
          <p:nvPr/>
        </p:nvSpPr>
        <p:spPr bwMode="auto">
          <a:xfrm>
            <a:off x="6897322" y="3652657"/>
            <a:ext cx="1552078" cy="1067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/>
              <a:t>Они похожи на мячи для регби! </a:t>
            </a:r>
          </a:p>
          <a:p>
            <a:pPr>
              <a:defRPr/>
            </a:pPr>
            <a:r>
              <a:rPr sz="1600"/>
              <a:t>Люблю спорт</a:t>
            </a:r>
          </a:p>
        </p:txBody>
      </p:sp>
      <p:pic>
        <p:nvPicPr>
          <p:cNvPr id="741491746" name="Рисунок 741491745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665536" y="733041"/>
            <a:ext cx="938747" cy="938747"/>
          </a:xfrm>
          <a:prstGeom prst="rect">
            <a:avLst/>
          </a:prstGeom>
        </p:spPr>
      </p:pic>
      <p:sp>
        <p:nvSpPr>
          <p:cNvPr id="194324618" name="TextBox 194324617"/>
          <p:cNvSpPr txBox="1"/>
          <p:nvPr/>
        </p:nvSpPr>
        <p:spPr bwMode="auto">
          <a:xfrm>
            <a:off x="4611389" y="744855"/>
            <a:ext cx="6351628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/>
              <a:t>И о чем я раньше даже не думал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5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3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3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25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0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9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19264009" name="Рисунок 171926400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624" y="0"/>
            <a:ext cx="12001500" cy="6858000"/>
          </a:xfrm>
          <a:prstGeom prst="rect">
            <a:avLst/>
          </a:prstGeom>
        </p:spPr>
      </p:pic>
      <p:pic>
        <p:nvPicPr>
          <p:cNvPr id="471080062" name="Рисунок 47108006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096374" y="2857498"/>
            <a:ext cx="2048848" cy="4000500"/>
          </a:xfrm>
          <a:prstGeom prst="rect">
            <a:avLst/>
          </a:prstGeom>
        </p:spPr>
      </p:pic>
      <p:pic>
        <p:nvPicPr>
          <p:cNvPr id="78194839" name="Рисунок 7819483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388325" y="1619248"/>
            <a:ext cx="1464946" cy="1437918"/>
          </a:xfrm>
          <a:prstGeom prst="rect">
            <a:avLst/>
          </a:prstGeom>
        </p:spPr>
      </p:pic>
      <p:pic>
        <p:nvPicPr>
          <p:cNvPr id="871441608" name="Рисунок 87144160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143500" y="365848"/>
            <a:ext cx="5333999" cy="6858000"/>
          </a:xfrm>
          <a:prstGeom prst="rect">
            <a:avLst/>
          </a:prstGeom>
        </p:spPr>
      </p:pic>
      <p:pic>
        <p:nvPicPr>
          <p:cNvPr id="420526172" name="Рисунок 42052617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093790" y="1219199"/>
            <a:ext cx="1973509" cy="5743574"/>
          </a:xfrm>
          <a:prstGeom prst="rect">
            <a:avLst/>
          </a:prstGeom>
        </p:spPr>
      </p:pic>
      <p:pic>
        <p:nvPicPr>
          <p:cNvPr id="888427388" name="Рисунок 88842738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-797029" y="958125"/>
            <a:ext cx="4877574" cy="6265723"/>
          </a:xfrm>
          <a:prstGeom prst="rect">
            <a:avLst/>
          </a:prstGeom>
        </p:spPr>
      </p:pic>
      <p:pic>
        <p:nvPicPr>
          <p:cNvPr id="833783341" name="Рисунок 833783340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895349" y="1809213"/>
            <a:ext cx="1350173" cy="1295578"/>
          </a:xfrm>
          <a:prstGeom prst="rect">
            <a:avLst/>
          </a:prstGeom>
        </p:spPr>
      </p:pic>
      <p:pic>
        <p:nvPicPr>
          <p:cNvPr id="1316342032" name="Рисунок 1316342031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 flipH="1">
            <a:off x="4942010" y="2955063"/>
            <a:ext cx="2029491" cy="3950560"/>
          </a:xfrm>
          <a:prstGeom prst="rect">
            <a:avLst/>
          </a:prstGeom>
        </p:spPr>
      </p:pic>
      <p:pic>
        <p:nvPicPr>
          <p:cNvPr id="1261962484" name="Рисунок 1261962483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5383518" y="1763077"/>
            <a:ext cx="1329711" cy="1713546"/>
          </a:xfrm>
          <a:prstGeom prst="rect">
            <a:avLst/>
          </a:prstGeom>
        </p:spPr>
      </p:pic>
      <p:sp>
        <p:nvSpPr>
          <p:cNvPr id="1995160198" name="Прямоугольник 1995160197"/>
          <p:cNvSpPr/>
          <p:nvPr/>
        </p:nvSpPr>
        <p:spPr bwMode="auto">
          <a:xfrm>
            <a:off x="205118" y="5990864"/>
            <a:ext cx="11458575" cy="81914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57550161" name="TextBox 457550160"/>
          <p:cNvSpPr txBox="1"/>
          <p:nvPr/>
        </p:nvSpPr>
        <p:spPr bwMode="auto">
          <a:xfrm>
            <a:off x="344350" y="6038489"/>
            <a:ext cx="11224813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/>
              <a:t>Беседовать нужно для того, чтобы стать ближе с другими. </a:t>
            </a:r>
          </a:p>
        </p:txBody>
      </p:sp>
      <p:sp>
        <p:nvSpPr>
          <p:cNvPr id="1391377780" name="TextBox 1391377779"/>
          <p:cNvSpPr txBox="1"/>
          <p:nvPr/>
        </p:nvSpPr>
        <p:spPr bwMode="auto">
          <a:xfrm>
            <a:off x="344350" y="6400440"/>
            <a:ext cx="11251452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/>
              <a:t>Чем больше у меня близких людей, тем мне безопаснее и интереснее.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37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4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9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2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42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78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32839936" name="Рисунок 113283993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624" y="0"/>
            <a:ext cx="12001500" cy="6858000"/>
          </a:xfrm>
          <a:prstGeom prst="rect">
            <a:avLst/>
          </a:prstGeom>
        </p:spPr>
      </p:pic>
      <p:pic>
        <p:nvPicPr>
          <p:cNvPr id="773950924" name="Рисунок 77395092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743950" y="2857498"/>
            <a:ext cx="2048848" cy="4000500"/>
          </a:xfrm>
          <a:prstGeom prst="rect">
            <a:avLst/>
          </a:prstGeom>
        </p:spPr>
      </p:pic>
      <p:pic>
        <p:nvPicPr>
          <p:cNvPr id="1329981406" name="Рисунок 132998140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035901" y="1600198"/>
            <a:ext cx="1464946" cy="1437918"/>
          </a:xfrm>
          <a:prstGeom prst="rect">
            <a:avLst/>
          </a:prstGeom>
        </p:spPr>
      </p:pic>
      <p:pic>
        <p:nvPicPr>
          <p:cNvPr id="859983459" name="Рисунок 85998345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1">
            <a:off x="542257" y="1834923"/>
            <a:ext cx="1098909" cy="2139112"/>
          </a:xfrm>
          <a:prstGeom prst="rect">
            <a:avLst/>
          </a:prstGeom>
        </p:spPr>
      </p:pic>
      <p:pic>
        <p:nvPicPr>
          <p:cNvPr id="710594169" name="Рисунок 71059416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1">
            <a:off x="785811" y="1185862"/>
            <a:ext cx="719999" cy="927834"/>
          </a:xfrm>
          <a:prstGeom prst="rect">
            <a:avLst/>
          </a:prstGeom>
        </p:spPr>
      </p:pic>
      <p:sp>
        <p:nvSpPr>
          <p:cNvPr id="1836806452" name="Прямоугольник 1836806451"/>
          <p:cNvSpPr/>
          <p:nvPr/>
        </p:nvSpPr>
        <p:spPr bwMode="auto">
          <a:xfrm>
            <a:off x="2153624" y="0"/>
            <a:ext cx="9010649" cy="128587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851236049" name="TextBox 851236048"/>
          <p:cNvSpPr txBox="1"/>
          <p:nvPr/>
        </p:nvSpPr>
        <p:spPr bwMode="auto">
          <a:xfrm>
            <a:off x="2164320" y="-10681"/>
            <a:ext cx="8805419" cy="7318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400" b="1" dirty="0"/>
              <a:t>У </a:t>
            </a:r>
            <a:r>
              <a:rPr sz="1400" b="1" dirty="0" err="1"/>
              <a:t>хорошей</a:t>
            </a:r>
            <a:r>
              <a:rPr sz="1400" b="1" dirty="0"/>
              <a:t> </a:t>
            </a:r>
            <a:r>
              <a:rPr sz="1400" b="1" dirty="0" err="1"/>
              <a:t>беседы</a:t>
            </a:r>
            <a:r>
              <a:rPr sz="1400" b="1" dirty="0"/>
              <a:t> </a:t>
            </a:r>
            <a:r>
              <a:rPr sz="1400" b="1" dirty="0" err="1"/>
              <a:t>есть</a:t>
            </a:r>
            <a:r>
              <a:rPr sz="1400" b="1" dirty="0"/>
              <a:t> </a:t>
            </a:r>
            <a:r>
              <a:rPr sz="1400" b="1" dirty="0" err="1"/>
              <a:t>несколько</a:t>
            </a:r>
            <a:r>
              <a:rPr sz="1400" b="1" dirty="0"/>
              <a:t> </a:t>
            </a:r>
            <a:r>
              <a:rPr sz="1400" b="1" dirty="0" err="1"/>
              <a:t>правил</a:t>
            </a:r>
            <a:r>
              <a:rPr sz="1400" b="1" dirty="0"/>
              <a:t>. </a:t>
            </a:r>
          </a:p>
          <a:p>
            <a:pPr marL="195764" indent="-195764">
              <a:buAutoNum type="arabicPeriod"/>
              <a:defRPr/>
            </a:pPr>
            <a:r>
              <a:rPr sz="1400" b="1" dirty="0" err="1"/>
              <a:t>Нельзя</a:t>
            </a:r>
            <a:r>
              <a:rPr sz="1400" b="1" dirty="0"/>
              <a:t> </a:t>
            </a:r>
            <a:r>
              <a:rPr sz="1400" b="1" dirty="0" err="1"/>
              <a:t>стоять</a:t>
            </a:r>
            <a:r>
              <a:rPr sz="1400" b="1" dirty="0"/>
              <a:t> </a:t>
            </a:r>
            <a:r>
              <a:rPr sz="1400" b="1" dirty="0" err="1"/>
              <a:t>слишком</a:t>
            </a:r>
            <a:r>
              <a:rPr sz="1400" b="1" dirty="0"/>
              <a:t> </a:t>
            </a:r>
            <a:r>
              <a:rPr sz="1400" b="1" dirty="0" err="1"/>
              <a:t>близко</a:t>
            </a:r>
            <a:r>
              <a:rPr sz="1400" b="1" dirty="0"/>
              <a:t> </a:t>
            </a:r>
            <a:r>
              <a:rPr sz="1400" b="1" dirty="0" err="1"/>
              <a:t>или</a:t>
            </a:r>
            <a:r>
              <a:rPr sz="1400" b="1" dirty="0"/>
              <a:t> </a:t>
            </a:r>
            <a:r>
              <a:rPr sz="1400" b="1" dirty="0" err="1"/>
              <a:t>слишком</a:t>
            </a:r>
            <a:r>
              <a:rPr sz="1400" b="1" dirty="0"/>
              <a:t> </a:t>
            </a:r>
            <a:r>
              <a:rPr sz="1400" b="1" dirty="0" err="1"/>
              <a:t>далеко</a:t>
            </a:r>
            <a:r>
              <a:rPr sz="1400" b="1" dirty="0"/>
              <a:t>. </a:t>
            </a:r>
            <a:r>
              <a:rPr sz="1400" b="1" dirty="0" err="1"/>
              <a:t>Это</a:t>
            </a:r>
            <a:r>
              <a:rPr sz="1400" b="1" dirty="0"/>
              <a:t> </a:t>
            </a:r>
            <a:r>
              <a:rPr sz="1400" b="1" dirty="0" err="1"/>
              <a:t>может</a:t>
            </a:r>
            <a:r>
              <a:rPr sz="1400" b="1" dirty="0"/>
              <a:t> </a:t>
            </a:r>
            <a:r>
              <a:rPr sz="1400" b="1" dirty="0" err="1"/>
              <a:t>огорчить</a:t>
            </a:r>
            <a:r>
              <a:rPr sz="1400" b="1" dirty="0"/>
              <a:t> </a:t>
            </a:r>
            <a:r>
              <a:rPr sz="1400" b="1" dirty="0" err="1"/>
              <a:t>собеседника</a:t>
            </a:r>
            <a:r>
              <a:rPr sz="1400" b="1" dirty="0"/>
              <a:t> </a:t>
            </a:r>
            <a:r>
              <a:rPr sz="1400" b="1" dirty="0" err="1"/>
              <a:t>или</a:t>
            </a:r>
            <a:r>
              <a:rPr sz="1400" b="1" dirty="0"/>
              <a:t> </a:t>
            </a:r>
            <a:r>
              <a:rPr sz="1400" b="1" dirty="0" err="1"/>
              <a:t>разозлить</a:t>
            </a:r>
            <a:r>
              <a:rPr sz="1400" b="1" dirty="0"/>
              <a:t>.</a:t>
            </a:r>
            <a:r>
              <a:rPr dirty="0"/>
              <a:t> </a:t>
            </a:r>
          </a:p>
        </p:txBody>
      </p:sp>
      <p:pic>
        <p:nvPicPr>
          <p:cNvPr id="1671088760" name="Рисунок 1671088759"/>
          <p:cNvPicPr>
            <a:picLocks noChangeAspect="1"/>
          </p:cNvPicPr>
          <p:nvPr/>
        </p:nvPicPr>
        <p:blipFill>
          <a:blip r:embed="rId7"/>
          <a:srcRect t="11453"/>
          <a:stretch/>
        </p:blipFill>
        <p:spPr bwMode="auto">
          <a:xfrm>
            <a:off x="9094712" y="1790343"/>
            <a:ext cx="1347323" cy="1317820"/>
          </a:xfrm>
          <a:prstGeom prst="rect">
            <a:avLst/>
          </a:prstGeom>
        </p:spPr>
      </p:pic>
      <p:pic>
        <p:nvPicPr>
          <p:cNvPr id="226778201" name="Рисунок 22677820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1">
            <a:off x="7559752" y="2904479"/>
            <a:ext cx="2039784" cy="3970596"/>
          </a:xfrm>
          <a:prstGeom prst="rect">
            <a:avLst/>
          </a:prstGeom>
        </p:spPr>
      </p:pic>
      <p:pic>
        <p:nvPicPr>
          <p:cNvPr id="1613108577" name="Рисунок 161310857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1">
            <a:off x="7924914" y="1479641"/>
            <a:ext cx="1504836" cy="1939223"/>
          </a:xfrm>
          <a:prstGeom prst="rect">
            <a:avLst/>
          </a:prstGeom>
        </p:spPr>
      </p:pic>
      <p:pic>
        <p:nvPicPr>
          <p:cNvPr id="1492992955" name="Рисунок 149299295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1">
            <a:off x="3327730" y="2966725"/>
            <a:ext cx="1975830" cy="3846104"/>
          </a:xfrm>
          <a:prstGeom prst="rect">
            <a:avLst/>
          </a:prstGeom>
        </p:spPr>
      </p:pic>
      <p:pic>
        <p:nvPicPr>
          <p:cNvPr id="325119227" name="Рисунок 32511922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1">
            <a:off x="3756029" y="1790343"/>
            <a:ext cx="1271633" cy="1638704"/>
          </a:xfrm>
          <a:prstGeom prst="rect">
            <a:avLst/>
          </a:prstGeom>
        </p:spPr>
      </p:pic>
      <p:sp>
        <p:nvSpPr>
          <p:cNvPr id="1749422746" name="Стрелка: влево-вправо 1749422745"/>
          <p:cNvSpPr/>
          <p:nvPr/>
        </p:nvSpPr>
        <p:spPr bwMode="auto">
          <a:xfrm>
            <a:off x="5141635" y="5353049"/>
            <a:ext cx="3457575" cy="619124"/>
          </a:xfrm>
          <a:prstGeom prst="left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367330644" name="TextBox 1367330643"/>
          <p:cNvSpPr txBox="1"/>
          <p:nvPr/>
        </p:nvSpPr>
        <p:spPr bwMode="auto">
          <a:xfrm>
            <a:off x="2351584" y="669582"/>
            <a:ext cx="7755539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400" b="1" dirty="0" err="1"/>
              <a:t>Нужно</a:t>
            </a:r>
            <a:r>
              <a:rPr sz="1400" b="1" dirty="0"/>
              <a:t> </a:t>
            </a:r>
            <a:r>
              <a:rPr sz="1400" b="1" dirty="0" err="1"/>
              <a:t>стоять</a:t>
            </a:r>
            <a:r>
              <a:rPr sz="1400" b="1" dirty="0"/>
              <a:t> </a:t>
            </a:r>
            <a:r>
              <a:rPr sz="1400" b="1" dirty="0" err="1"/>
              <a:t>на</a:t>
            </a:r>
            <a:r>
              <a:rPr sz="1400" b="1" dirty="0"/>
              <a:t> </a:t>
            </a:r>
            <a:r>
              <a:rPr sz="1400" b="1" dirty="0" err="1"/>
              <a:t>расстоянии</a:t>
            </a:r>
            <a:r>
              <a:rPr sz="1400" b="1" dirty="0"/>
              <a:t> </a:t>
            </a:r>
            <a:r>
              <a:rPr sz="1400" b="1" dirty="0" err="1"/>
              <a:t>вытянутой</a:t>
            </a:r>
            <a:r>
              <a:rPr sz="1400" b="1" dirty="0"/>
              <a:t> </a:t>
            </a:r>
            <a:r>
              <a:rPr sz="1400" b="1" dirty="0" err="1"/>
              <a:t>руки</a:t>
            </a:r>
            <a:r>
              <a:rPr sz="1400" b="1" dirty="0"/>
              <a:t> </a:t>
            </a:r>
            <a:r>
              <a:rPr sz="1400" b="1" dirty="0" err="1"/>
              <a:t>или</a:t>
            </a:r>
            <a:r>
              <a:rPr sz="1400" b="1" dirty="0"/>
              <a:t> </a:t>
            </a:r>
            <a:r>
              <a:rPr sz="1400" b="1" dirty="0" err="1"/>
              <a:t>чуть</a:t>
            </a:r>
            <a:r>
              <a:rPr sz="1400" b="1" dirty="0"/>
              <a:t> </a:t>
            </a:r>
            <a:r>
              <a:rPr sz="1400" b="1" dirty="0" err="1"/>
              <a:t>дальше</a:t>
            </a:r>
            <a:endParaRPr dirty="0"/>
          </a:p>
        </p:txBody>
      </p:sp>
      <p:sp>
        <p:nvSpPr>
          <p:cNvPr id="235139950" name="TextBox 235139949"/>
          <p:cNvSpPr txBox="1"/>
          <p:nvPr/>
        </p:nvSpPr>
        <p:spPr bwMode="auto">
          <a:xfrm>
            <a:off x="2164320" y="928010"/>
            <a:ext cx="6718559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400" b="1" dirty="0"/>
              <a:t>2. </a:t>
            </a:r>
            <a:r>
              <a:rPr sz="1400" b="1" dirty="0" err="1"/>
              <a:t>Нужно</a:t>
            </a:r>
            <a:r>
              <a:rPr sz="1400" b="1" dirty="0"/>
              <a:t> </a:t>
            </a:r>
            <a:r>
              <a:rPr sz="1400" b="1" dirty="0" err="1"/>
              <a:t>смотреть</a:t>
            </a:r>
            <a:r>
              <a:rPr sz="1400" b="1" dirty="0"/>
              <a:t> </a:t>
            </a:r>
            <a:r>
              <a:rPr sz="1400" b="1" dirty="0" err="1"/>
              <a:t>на</a:t>
            </a:r>
            <a:r>
              <a:rPr sz="1400" b="1" dirty="0"/>
              <a:t> </a:t>
            </a:r>
            <a:r>
              <a:rPr sz="1400" b="1" dirty="0" err="1"/>
              <a:t>собеседника</a:t>
            </a:r>
            <a:endParaRPr sz="1400" b="1" dirty="0"/>
          </a:p>
        </p:txBody>
      </p:sp>
      <p:sp>
        <p:nvSpPr>
          <p:cNvPr id="500513413" name="Стрелка: вправо 500513412"/>
          <p:cNvSpPr/>
          <p:nvPr/>
        </p:nvSpPr>
        <p:spPr bwMode="auto">
          <a:xfrm>
            <a:off x="5306400" y="2447924"/>
            <a:ext cx="2609849" cy="43814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10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7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08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59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98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10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7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59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98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11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99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42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33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08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08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51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76786834" name="Рисунок 47678683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624" y="0"/>
            <a:ext cx="12001500" cy="6858000"/>
          </a:xfrm>
          <a:prstGeom prst="rect">
            <a:avLst/>
          </a:prstGeom>
        </p:spPr>
      </p:pic>
      <p:sp>
        <p:nvSpPr>
          <p:cNvPr id="598942970" name="TextBox 598942969"/>
          <p:cNvSpPr txBox="1"/>
          <p:nvPr/>
        </p:nvSpPr>
        <p:spPr bwMode="auto">
          <a:xfrm>
            <a:off x="429599" y="457200"/>
            <a:ext cx="6496049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335359175" name="Рисунок 33535917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184333" y="2825470"/>
            <a:ext cx="2048848" cy="4000500"/>
          </a:xfrm>
          <a:prstGeom prst="rect">
            <a:avLst/>
          </a:prstGeom>
        </p:spPr>
      </p:pic>
      <p:pic>
        <p:nvPicPr>
          <p:cNvPr id="2121309724" name="Рисунок 21213097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1">
            <a:off x="2768113" y="2934696"/>
            <a:ext cx="1975829" cy="3846103"/>
          </a:xfrm>
          <a:prstGeom prst="rect">
            <a:avLst/>
          </a:prstGeom>
        </p:spPr>
      </p:pic>
      <p:pic>
        <p:nvPicPr>
          <p:cNvPr id="930350727" name="Рисунок 93035072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1">
            <a:off x="3196413" y="1758314"/>
            <a:ext cx="1271632" cy="1638703"/>
          </a:xfrm>
          <a:prstGeom prst="rect">
            <a:avLst/>
          </a:prstGeom>
        </p:spPr>
      </p:pic>
      <p:pic>
        <p:nvPicPr>
          <p:cNvPr id="501106175" name="Рисунок 50110617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476284" y="1571623"/>
            <a:ext cx="1464946" cy="1437918"/>
          </a:xfrm>
          <a:prstGeom prst="rect">
            <a:avLst/>
          </a:prstGeom>
        </p:spPr>
      </p:pic>
      <p:sp>
        <p:nvSpPr>
          <p:cNvPr id="1124048950" name="Прямоугольник 1124048949"/>
          <p:cNvSpPr/>
          <p:nvPr/>
        </p:nvSpPr>
        <p:spPr bwMode="auto">
          <a:xfrm>
            <a:off x="4020523" y="0"/>
            <a:ext cx="7019436" cy="128587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681559986" name="TextBox 1681559985"/>
          <p:cNvSpPr txBox="1"/>
          <p:nvPr/>
        </p:nvSpPr>
        <p:spPr bwMode="auto">
          <a:xfrm>
            <a:off x="4097038" y="121739"/>
            <a:ext cx="6861120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/>
              <a:t>3. Не все темы подходят для беседы. </a:t>
            </a:r>
          </a:p>
        </p:txBody>
      </p:sp>
      <p:sp>
        <p:nvSpPr>
          <p:cNvPr id="1490999211" name="TextBox 1490999210"/>
          <p:cNvSpPr txBox="1"/>
          <p:nvPr/>
        </p:nvSpPr>
        <p:spPr bwMode="auto">
          <a:xfrm>
            <a:off x="4468045" y="472618"/>
            <a:ext cx="6899639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/>
              <a:t>Некоторые темы неприятны. </a:t>
            </a:r>
          </a:p>
        </p:txBody>
      </p:sp>
      <p:sp>
        <p:nvSpPr>
          <p:cNvPr id="1634189520" name="Облако 1634189519"/>
          <p:cNvSpPr/>
          <p:nvPr/>
        </p:nvSpPr>
        <p:spPr bwMode="auto">
          <a:xfrm>
            <a:off x="200999" y="0"/>
            <a:ext cx="3409949" cy="2825470"/>
          </a:xfrm>
          <a:prstGeom prst="cloud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177892966" name="Рисунок 17789296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226130" y="300396"/>
            <a:ext cx="817266" cy="935355"/>
          </a:xfrm>
          <a:prstGeom prst="rect">
            <a:avLst/>
          </a:prstGeom>
        </p:spPr>
      </p:pic>
      <p:pic>
        <p:nvPicPr>
          <p:cNvPr id="216371150" name="Рисунок 216371149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685999" y="351648"/>
            <a:ext cx="1219975" cy="1219975"/>
          </a:xfrm>
          <a:prstGeom prst="rect">
            <a:avLst/>
          </a:prstGeom>
        </p:spPr>
      </p:pic>
      <p:pic>
        <p:nvPicPr>
          <p:cNvPr id="499189559" name="Рисунок 499189558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871491" y="1571623"/>
            <a:ext cx="810445" cy="810445"/>
          </a:xfrm>
          <a:prstGeom prst="rect">
            <a:avLst/>
          </a:prstGeom>
        </p:spPr>
      </p:pic>
      <p:pic>
        <p:nvPicPr>
          <p:cNvPr id="1481656978" name="Рисунок 1481656977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1905974" y="1252358"/>
            <a:ext cx="1038224" cy="1038224"/>
          </a:xfrm>
          <a:prstGeom prst="rect">
            <a:avLst/>
          </a:prstGeom>
        </p:spPr>
      </p:pic>
      <p:sp>
        <p:nvSpPr>
          <p:cNvPr id="1593858620" name="Знак ''минус'' 1593858619"/>
          <p:cNvSpPr/>
          <p:nvPr/>
        </p:nvSpPr>
        <p:spPr bwMode="auto">
          <a:xfrm rot="2498004">
            <a:off x="438737" y="1826615"/>
            <a:ext cx="1714500" cy="390524"/>
          </a:xfrm>
          <a:prstGeom prst="mathMinus">
            <a:avLst>
              <a:gd name="adj1" fmla="val 2352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03272919" name="Знак ''минус'' 303272918"/>
          <p:cNvSpPr/>
          <p:nvPr/>
        </p:nvSpPr>
        <p:spPr bwMode="auto">
          <a:xfrm rot="2374382">
            <a:off x="1760293" y="644877"/>
            <a:ext cx="1714500" cy="390524"/>
          </a:xfrm>
          <a:prstGeom prst="mathMinus">
            <a:avLst>
              <a:gd name="adj1" fmla="val 2352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024250577" name="Облачко с текстом: овальное 2024250576"/>
          <p:cNvSpPr/>
          <p:nvPr/>
        </p:nvSpPr>
        <p:spPr bwMode="auto">
          <a:xfrm>
            <a:off x="4760581" y="1705794"/>
            <a:ext cx="2324099" cy="1352549"/>
          </a:xfrm>
          <a:prstGeom prst="wedgeEllipseCallout">
            <a:avLst>
              <a:gd name="adj1" fmla="val -61475"/>
              <a:gd name="adj2" fmla="val 38028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654198048" name="TextBox 1654198047"/>
          <p:cNvSpPr txBox="1"/>
          <p:nvPr/>
        </p:nvSpPr>
        <p:spPr bwMode="auto">
          <a:xfrm>
            <a:off x="5176275" y="1962529"/>
            <a:ext cx="1601308" cy="5794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/>
              <a:t>Играешь в </a:t>
            </a:r>
          </a:p>
          <a:p>
            <a:pPr>
              <a:defRPr/>
            </a:pPr>
            <a:r>
              <a:rPr sz="1600"/>
              <a:t>видеоигры?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7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85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19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25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82810538" name="Рисунок 208281053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624" y="63638"/>
            <a:ext cx="12126299" cy="6929314"/>
          </a:xfrm>
          <a:prstGeom prst="rect">
            <a:avLst/>
          </a:prstGeom>
        </p:spPr>
      </p:pic>
      <p:sp>
        <p:nvSpPr>
          <p:cNvPr id="1802333891" name="Прямоугольник 1802333890"/>
          <p:cNvSpPr/>
          <p:nvPr/>
        </p:nvSpPr>
        <p:spPr bwMode="auto">
          <a:xfrm>
            <a:off x="4896823" y="63638"/>
            <a:ext cx="7019436" cy="106031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208167255" name="TextBox 1208167254"/>
          <p:cNvSpPr txBox="1"/>
          <p:nvPr/>
        </p:nvSpPr>
        <p:spPr bwMode="auto">
          <a:xfrm>
            <a:off x="4973337" y="185377"/>
            <a:ext cx="6899279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/>
              <a:t>4. Когда слушаешь собеседника, нужно задавать вопросы.</a:t>
            </a:r>
          </a:p>
        </p:txBody>
      </p:sp>
      <p:pic>
        <p:nvPicPr>
          <p:cNvPr id="751177552" name="Рисунок 75117755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55782" y="2825470"/>
            <a:ext cx="2014068" cy="3932588"/>
          </a:xfrm>
          <a:prstGeom prst="rect">
            <a:avLst/>
          </a:prstGeom>
        </p:spPr>
      </p:pic>
      <p:pic>
        <p:nvPicPr>
          <p:cNvPr id="465229516" name="Рисунок 46522951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662548" y="1644726"/>
            <a:ext cx="1400537" cy="1374697"/>
          </a:xfrm>
          <a:prstGeom prst="rect">
            <a:avLst/>
          </a:prstGeom>
        </p:spPr>
      </p:pic>
      <p:pic>
        <p:nvPicPr>
          <p:cNvPr id="1513136754" name="Рисунок 151313675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1">
            <a:off x="1584171" y="2986503"/>
            <a:ext cx="1975829" cy="3846103"/>
          </a:xfrm>
          <a:prstGeom prst="rect">
            <a:avLst/>
          </a:prstGeom>
        </p:spPr>
      </p:pic>
      <p:pic>
        <p:nvPicPr>
          <p:cNvPr id="1717186813" name="Рисунок 171718681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1">
            <a:off x="1989424" y="1785153"/>
            <a:ext cx="1271632" cy="1638703"/>
          </a:xfrm>
          <a:prstGeom prst="rect">
            <a:avLst/>
          </a:prstGeom>
        </p:spPr>
      </p:pic>
      <p:sp>
        <p:nvSpPr>
          <p:cNvPr id="2078403105" name="Облачко с текстом: овальное 2078403104"/>
          <p:cNvSpPr/>
          <p:nvPr/>
        </p:nvSpPr>
        <p:spPr bwMode="auto">
          <a:xfrm>
            <a:off x="5996475" y="1233463"/>
            <a:ext cx="1866897" cy="1437918"/>
          </a:xfrm>
          <a:prstGeom prst="wedgeEllipseCallout">
            <a:avLst>
              <a:gd name="adj1" fmla="val 87526"/>
              <a:gd name="adj2" fmla="val 49695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94214284" name="Облачко с текстом: овальное 294214283"/>
          <p:cNvSpPr/>
          <p:nvPr/>
        </p:nvSpPr>
        <p:spPr bwMode="auto">
          <a:xfrm>
            <a:off x="3915749" y="1885545"/>
            <a:ext cx="1866897" cy="1437918"/>
          </a:xfrm>
          <a:prstGeom prst="wedgeEllipseCallout">
            <a:avLst>
              <a:gd name="adj1" fmla="val -80102"/>
              <a:gd name="adj2" fmla="val 27159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692959087" name="Облачко с текстом: овальное 692959086"/>
          <p:cNvSpPr/>
          <p:nvPr/>
        </p:nvSpPr>
        <p:spPr bwMode="auto">
          <a:xfrm>
            <a:off x="6219824" y="3242545"/>
            <a:ext cx="1866897" cy="1437918"/>
          </a:xfrm>
          <a:prstGeom prst="wedgeEllipseCallout">
            <a:avLst>
              <a:gd name="adj1" fmla="val 64848"/>
              <a:gd name="adj2" fmla="val -52931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839064625" name="TextBox 1839064624"/>
          <p:cNvSpPr txBox="1"/>
          <p:nvPr/>
        </p:nvSpPr>
        <p:spPr bwMode="auto">
          <a:xfrm>
            <a:off x="6219824" y="1595805"/>
            <a:ext cx="1609587" cy="5794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/>
              <a:t>Играл вчера весь день!</a:t>
            </a:r>
          </a:p>
        </p:txBody>
      </p:sp>
      <p:sp>
        <p:nvSpPr>
          <p:cNvPr id="45032628" name="TextBox 45032627"/>
          <p:cNvSpPr txBox="1"/>
          <p:nvPr/>
        </p:nvSpPr>
        <p:spPr bwMode="auto">
          <a:xfrm>
            <a:off x="4296328" y="2384677"/>
            <a:ext cx="1605267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/>
              <a:t>Во что?</a:t>
            </a:r>
          </a:p>
        </p:txBody>
      </p:sp>
      <p:sp>
        <p:nvSpPr>
          <p:cNvPr id="451744149" name="TextBox 451744148"/>
          <p:cNvSpPr txBox="1"/>
          <p:nvPr/>
        </p:nvSpPr>
        <p:spPr bwMode="auto">
          <a:xfrm>
            <a:off x="6481094" y="3742920"/>
            <a:ext cx="1605627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/>
              <a:t>В майнкрафт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1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3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95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4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59573708" name="Рисунок 115957370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624" y="63638"/>
            <a:ext cx="12126299" cy="6929314"/>
          </a:xfrm>
          <a:prstGeom prst="rect">
            <a:avLst/>
          </a:prstGeom>
        </p:spPr>
      </p:pic>
      <p:sp>
        <p:nvSpPr>
          <p:cNvPr id="191633098" name="Прямоугольник 191633097"/>
          <p:cNvSpPr/>
          <p:nvPr/>
        </p:nvSpPr>
        <p:spPr bwMode="auto">
          <a:xfrm>
            <a:off x="4896823" y="63638"/>
            <a:ext cx="7019436" cy="106031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9019544" name="TextBox 49019543"/>
          <p:cNvSpPr txBox="1"/>
          <p:nvPr/>
        </p:nvSpPr>
        <p:spPr bwMode="auto">
          <a:xfrm>
            <a:off x="4973337" y="185377"/>
            <a:ext cx="6948959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/>
              <a:t>5. Нужно реагировать на слова собеседника.</a:t>
            </a:r>
            <a:br>
              <a:rPr sz="2400"/>
            </a:br>
            <a:r>
              <a:rPr sz="2400"/>
              <a:t>Есть много вариантов:</a:t>
            </a:r>
          </a:p>
        </p:txBody>
      </p:sp>
      <p:pic>
        <p:nvPicPr>
          <p:cNvPr id="666464713" name="Рисунок 6664647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55782" y="2825470"/>
            <a:ext cx="2014068" cy="3932588"/>
          </a:xfrm>
          <a:prstGeom prst="rect">
            <a:avLst/>
          </a:prstGeom>
        </p:spPr>
      </p:pic>
      <p:pic>
        <p:nvPicPr>
          <p:cNvPr id="560663707" name="Рисунок 56066370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662548" y="1644726"/>
            <a:ext cx="1400537" cy="1374697"/>
          </a:xfrm>
          <a:prstGeom prst="rect">
            <a:avLst/>
          </a:prstGeom>
        </p:spPr>
      </p:pic>
      <p:pic>
        <p:nvPicPr>
          <p:cNvPr id="1973558796" name="Рисунок 197355879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1">
            <a:off x="1584171" y="2986503"/>
            <a:ext cx="1975829" cy="3846103"/>
          </a:xfrm>
          <a:prstGeom prst="rect">
            <a:avLst/>
          </a:prstGeom>
        </p:spPr>
      </p:pic>
      <p:pic>
        <p:nvPicPr>
          <p:cNvPr id="821566629" name="Рисунок 82156662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1">
            <a:off x="1989424" y="1785153"/>
            <a:ext cx="1271632" cy="1638703"/>
          </a:xfrm>
          <a:prstGeom prst="rect">
            <a:avLst/>
          </a:prstGeom>
        </p:spPr>
      </p:pic>
      <p:sp>
        <p:nvSpPr>
          <p:cNvPr id="1442559133" name="Овал 1442559132"/>
          <p:cNvSpPr/>
          <p:nvPr/>
        </p:nvSpPr>
        <p:spPr bwMode="auto">
          <a:xfrm>
            <a:off x="2675269" y="661785"/>
            <a:ext cx="1171575" cy="112336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8756573" name="Овал 98756572"/>
          <p:cNvSpPr/>
          <p:nvPr/>
        </p:nvSpPr>
        <p:spPr bwMode="auto">
          <a:xfrm>
            <a:off x="877273" y="1285875"/>
            <a:ext cx="1171575" cy="1123366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156041328" name="Овал 1156041327"/>
          <p:cNvSpPr/>
          <p:nvPr/>
        </p:nvSpPr>
        <p:spPr bwMode="auto">
          <a:xfrm>
            <a:off x="3972898" y="1975855"/>
            <a:ext cx="1171575" cy="1123366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539717760" name="Овал 539717759"/>
          <p:cNvSpPr/>
          <p:nvPr/>
        </p:nvSpPr>
        <p:spPr bwMode="auto">
          <a:xfrm>
            <a:off x="3725248" y="3576346"/>
            <a:ext cx="1171575" cy="1123366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25177441" name="Овал 225177440"/>
          <p:cNvSpPr/>
          <p:nvPr/>
        </p:nvSpPr>
        <p:spPr bwMode="auto">
          <a:xfrm>
            <a:off x="572473" y="3262311"/>
            <a:ext cx="1171575" cy="1123366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113701289" name="TextBox 1113701288"/>
          <p:cNvSpPr txBox="1"/>
          <p:nvPr/>
        </p:nvSpPr>
        <p:spPr bwMode="auto">
          <a:xfrm>
            <a:off x="1149817" y="1640215"/>
            <a:ext cx="811784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 b="1"/>
              <a:t>ОГО</a:t>
            </a:r>
            <a:endParaRPr/>
          </a:p>
        </p:txBody>
      </p:sp>
      <p:sp>
        <p:nvSpPr>
          <p:cNvPr id="1513387818" name="TextBox 1513387817"/>
          <p:cNvSpPr txBox="1"/>
          <p:nvPr/>
        </p:nvSpPr>
        <p:spPr bwMode="auto">
          <a:xfrm>
            <a:off x="3904602" y="3970210"/>
            <a:ext cx="992220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 b="1"/>
              <a:t>Круто</a:t>
            </a:r>
            <a:endParaRPr/>
          </a:p>
        </p:txBody>
      </p:sp>
      <p:sp>
        <p:nvSpPr>
          <p:cNvPr id="1894108881" name="TextBox 1894108880"/>
          <p:cNvSpPr txBox="1"/>
          <p:nvPr/>
        </p:nvSpPr>
        <p:spPr bwMode="auto">
          <a:xfrm>
            <a:off x="877273" y="3686175"/>
            <a:ext cx="774765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 b="1"/>
              <a:t>Эх..</a:t>
            </a:r>
          </a:p>
        </p:txBody>
      </p:sp>
      <p:sp>
        <p:nvSpPr>
          <p:cNvPr id="1924592816" name="TextBox 1924592815"/>
          <p:cNvSpPr txBox="1"/>
          <p:nvPr/>
        </p:nvSpPr>
        <p:spPr bwMode="auto">
          <a:xfrm>
            <a:off x="4114873" y="2245990"/>
            <a:ext cx="1204516" cy="5794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 b="1"/>
              <a:t>Да ладно?</a:t>
            </a:r>
            <a:endParaRPr b="1"/>
          </a:p>
        </p:txBody>
      </p:sp>
      <p:sp>
        <p:nvSpPr>
          <p:cNvPr id="525999087" name="TextBox 525999086"/>
          <p:cNvSpPr txBox="1"/>
          <p:nvPr/>
        </p:nvSpPr>
        <p:spPr bwMode="auto">
          <a:xfrm>
            <a:off x="2839423" y="1101369"/>
            <a:ext cx="6299263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551623868" name="TextBox 1551623867"/>
          <p:cNvSpPr txBox="1"/>
          <p:nvPr/>
        </p:nvSpPr>
        <p:spPr bwMode="auto">
          <a:xfrm>
            <a:off x="2839423" y="1008697"/>
            <a:ext cx="961269" cy="33563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 b="1"/>
              <a:t>Ну вот..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5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70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55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62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59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1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38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17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10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90349786" name="Рисунок 189034978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5249" y="0"/>
            <a:ext cx="12001500" cy="6858000"/>
          </a:xfrm>
          <a:prstGeom prst="rect">
            <a:avLst/>
          </a:prstGeom>
        </p:spPr>
      </p:pic>
      <p:sp>
        <p:nvSpPr>
          <p:cNvPr id="1113250768" name="Прямоугольник 1113250767"/>
          <p:cNvSpPr/>
          <p:nvPr/>
        </p:nvSpPr>
        <p:spPr bwMode="auto">
          <a:xfrm>
            <a:off x="4896822" y="63637"/>
            <a:ext cx="7019436" cy="131081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51992228" name="TextBox 151992227"/>
          <p:cNvSpPr txBox="1"/>
          <p:nvPr/>
        </p:nvSpPr>
        <p:spPr bwMode="auto">
          <a:xfrm>
            <a:off x="4973336" y="185376"/>
            <a:ext cx="7024918" cy="11890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/>
              <a:t>6. Нужно дать собеседнику договорить. Если обрывать собеседника и говорить о своем - ему будет неприятно.</a:t>
            </a:r>
          </a:p>
        </p:txBody>
      </p:sp>
      <p:pic>
        <p:nvPicPr>
          <p:cNvPr id="1214932676" name="Рисунок 121493267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55781" y="2825470"/>
            <a:ext cx="2014067" cy="3932588"/>
          </a:xfrm>
          <a:prstGeom prst="rect">
            <a:avLst/>
          </a:prstGeom>
        </p:spPr>
      </p:pic>
      <p:pic>
        <p:nvPicPr>
          <p:cNvPr id="849004586" name="Рисунок 84900458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662547" y="1644725"/>
            <a:ext cx="1400536" cy="1374697"/>
          </a:xfrm>
          <a:prstGeom prst="rect">
            <a:avLst/>
          </a:prstGeom>
        </p:spPr>
      </p:pic>
      <p:sp>
        <p:nvSpPr>
          <p:cNvPr id="1278658235" name="Облачко с текстом: овальное 1278658234"/>
          <p:cNvSpPr/>
          <p:nvPr/>
        </p:nvSpPr>
        <p:spPr bwMode="auto">
          <a:xfrm>
            <a:off x="6391274" y="2490965"/>
            <a:ext cx="1866897" cy="1437918"/>
          </a:xfrm>
          <a:prstGeom prst="wedgeEllipseCallout">
            <a:avLst>
              <a:gd name="adj1" fmla="val 70970"/>
              <a:gd name="adj2" fmla="val -35108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1375451882" name="Рисунок 137545188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1">
            <a:off x="1584171" y="2986502"/>
            <a:ext cx="1975829" cy="3846103"/>
          </a:xfrm>
          <a:prstGeom prst="rect">
            <a:avLst/>
          </a:prstGeom>
        </p:spPr>
      </p:pic>
      <p:pic>
        <p:nvPicPr>
          <p:cNvPr id="1814061277" name="Рисунок 181406127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1">
            <a:off x="1989423" y="1785152"/>
            <a:ext cx="1271632" cy="1638703"/>
          </a:xfrm>
          <a:prstGeom prst="rect">
            <a:avLst/>
          </a:prstGeom>
        </p:spPr>
      </p:pic>
      <p:sp>
        <p:nvSpPr>
          <p:cNvPr id="110346922" name="Облачко с текстом: овальное 110346921"/>
          <p:cNvSpPr/>
          <p:nvPr/>
        </p:nvSpPr>
        <p:spPr bwMode="auto">
          <a:xfrm>
            <a:off x="3714749" y="2986502"/>
            <a:ext cx="1953599" cy="1437918"/>
          </a:xfrm>
          <a:prstGeom prst="wedgeEllipseCallout">
            <a:avLst>
              <a:gd name="adj1" fmla="val -72906"/>
              <a:gd name="adj2" fmla="val -49999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711311478" name="TextBox 1711311477"/>
          <p:cNvSpPr txBox="1"/>
          <p:nvPr/>
        </p:nvSpPr>
        <p:spPr bwMode="auto">
          <a:xfrm>
            <a:off x="6634047" y="2809874"/>
            <a:ext cx="1624124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/>
              <a:t>Мы вчера с братом ходили в новый...</a:t>
            </a:r>
          </a:p>
        </p:txBody>
      </p:sp>
      <p:sp>
        <p:nvSpPr>
          <p:cNvPr id="1490938224" name="TextBox 1490938223"/>
          <p:cNvSpPr txBox="1"/>
          <p:nvPr/>
        </p:nvSpPr>
        <p:spPr bwMode="auto">
          <a:xfrm>
            <a:off x="4077674" y="3349404"/>
            <a:ext cx="1492019" cy="5794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/>
              <a:t>Воздушный шар!</a:t>
            </a:r>
            <a:endParaRPr/>
          </a:p>
        </p:txBody>
      </p:sp>
      <p:pic>
        <p:nvPicPr>
          <p:cNvPr id="1215531018" name="Рисунок 1215531017"/>
          <p:cNvPicPr>
            <a:picLocks noChangeAspect="1"/>
          </p:cNvPicPr>
          <p:nvPr/>
        </p:nvPicPr>
        <p:blipFill>
          <a:blip r:embed="rId7"/>
          <a:srcRect t="11453"/>
          <a:stretch/>
        </p:blipFill>
        <p:spPr bwMode="auto">
          <a:xfrm>
            <a:off x="8695563" y="1838324"/>
            <a:ext cx="1281375" cy="1253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4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3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65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31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00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3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305</Words>
  <Application>Microsoft Office PowerPoint</Application>
  <DocSecurity>0</DocSecurity>
  <PresentationFormat>Широкоэкранный</PresentationFormat>
  <Paragraphs>39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Социальную историю подготовила Полина Жданова, психолог Центра "Пространство общения"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/>
  <cp:lastModifiedBy>Матвей Петухов</cp:lastModifiedBy>
  <cp:revision>8</cp:revision>
  <dcterms:created xsi:type="dcterms:W3CDTF">2023-08-25T13:22:51Z</dcterms:created>
  <dcterms:modified xsi:type="dcterms:W3CDTF">2025-04-03T08:03:37Z</dcterms:modified>
  <cp:category/>
  <dc:identifier/>
  <cp:contentStatus/>
  <dc:language>ru-RU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</vt:i4>
  </property>
  <property fmtid="{D5CDD505-2E9C-101B-9397-08002B2CF9AE}" pid="4" name="PresentationFormat">
    <vt:lpwstr>Широкоэкранный</vt:lpwstr>
  </property>
  <property fmtid="{D5CDD505-2E9C-101B-9397-08002B2CF9AE}" pid="5" name="Slides">
    <vt:i4>1</vt:i4>
  </property>
</Properties>
</file>