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lang="ru-RU"/>
    </a:def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29" y="5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0443820A-0E64-48F8-9055-FF0DD326791F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43333E65-E319-423D-A2F3-391F9AD0C527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9A71CA36-5B07-4E7D-959F-2DAA2C004824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C69DE03-561F-4E27-872C-F6EF2C2AABB2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DBAF7565-BD3D-4988-BF27-19ACCF1FF09C}" type="slidenum">
              <a:r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BADD4291-E64D-4ACE-9606-872F71F26F53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7848800-600E-4D7C-8C16-56913FC2CB79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83F740C6-2FCF-4DC5-BD09-D174C89031A2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24CE1E4F-90CD-444A-9102-28A7F8C6D4A3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54B77554-3C92-4FB0-A5BA-1538CE874445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CE45E5D0-7D09-4149-8883-20EC63A466B5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C5258FE-DB84-45B9-9B37-2835BC5834A2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 bwMode="auto"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 bwMode="auto"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 bwMode="auto"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98095736" name="Рисунок 1798095735"/>
          <p:cNvPicPr>
            <a:picLocks noChangeAspect="1"/>
          </p:cNvPicPr>
          <p:nvPr/>
        </p:nvPicPr>
        <p:blipFill>
          <a:blip r:embed="rId2"/>
          <a:srcRect t="29444" r="45944" b="7081"/>
          <a:stretch/>
        </p:blipFill>
        <p:spPr bwMode="auto">
          <a:xfrm>
            <a:off x="9522" y="73397"/>
            <a:ext cx="12059625" cy="6711203"/>
          </a:xfrm>
          <a:prstGeom prst="rect">
            <a:avLst/>
          </a:prstGeom>
        </p:spPr>
      </p:pic>
      <p:pic>
        <p:nvPicPr>
          <p:cNvPr id="1188991810" name="Рисунок 118899180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091611" y="2403101"/>
            <a:ext cx="2295524" cy="4381499"/>
          </a:xfrm>
          <a:prstGeom prst="rect">
            <a:avLst/>
          </a:prstGeom>
        </p:spPr>
      </p:pic>
      <p:pic>
        <p:nvPicPr>
          <p:cNvPr id="1828580056" name="Рисунок 182858005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045177" y="294524"/>
            <a:ext cx="2388393" cy="2185380"/>
          </a:xfrm>
          <a:prstGeom prst="rect">
            <a:avLst/>
          </a:prstGeom>
        </p:spPr>
      </p:pic>
      <p:sp>
        <p:nvSpPr>
          <p:cNvPr id="1938104499" name="Прямоугольник 1938104498"/>
          <p:cNvSpPr/>
          <p:nvPr/>
        </p:nvSpPr>
        <p:spPr bwMode="auto">
          <a:xfrm>
            <a:off x="2496524" y="219074"/>
            <a:ext cx="5838824" cy="135254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452811303" name="TextBox 1452811302"/>
          <p:cNvSpPr txBox="1"/>
          <p:nvPr/>
        </p:nvSpPr>
        <p:spPr bwMode="auto">
          <a:xfrm>
            <a:off x="2944198" y="600075"/>
            <a:ext cx="5649598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Скоро я поеду на метро!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9323275" name="Рисунок 18932327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1447" y="0"/>
            <a:ext cx="12001500" cy="6858000"/>
          </a:xfrm>
          <a:prstGeom prst="rect">
            <a:avLst/>
          </a:prstGeom>
        </p:spPr>
      </p:pic>
      <p:pic>
        <p:nvPicPr>
          <p:cNvPr id="950815400" name="Рисунок 950815399"/>
          <p:cNvPicPr>
            <a:picLocks noChangeAspect="1"/>
          </p:cNvPicPr>
          <p:nvPr/>
        </p:nvPicPr>
        <p:blipFill>
          <a:blip r:embed="rId3"/>
          <a:srcRect l="9617" t="21589" r="67502" b="8873"/>
          <a:stretch/>
        </p:blipFill>
        <p:spPr bwMode="auto">
          <a:xfrm flipH="1">
            <a:off x="3873396" y="1990724"/>
            <a:ext cx="2298800" cy="3989858"/>
          </a:xfrm>
          <a:prstGeom prst="rect">
            <a:avLst/>
          </a:prstGeom>
        </p:spPr>
      </p:pic>
      <p:pic>
        <p:nvPicPr>
          <p:cNvPr id="1957447639" name="Рисунок 195744763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717316" y="3670476"/>
            <a:ext cx="1600200" cy="2951067"/>
          </a:xfrm>
          <a:prstGeom prst="rect">
            <a:avLst/>
          </a:prstGeom>
        </p:spPr>
      </p:pic>
      <p:pic>
        <p:nvPicPr>
          <p:cNvPr id="304807622" name="Рисунок 30480762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883240" y="2657966"/>
            <a:ext cx="1268352" cy="1079184"/>
          </a:xfrm>
          <a:prstGeom prst="rect">
            <a:avLst/>
          </a:prstGeom>
        </p:spPr>
      </p:pic>
      <p:sp>
        <p:nvSpPr>
          <p:cNvPr id="2015061432" name="Прямоугольник 2015061431"/>
          <p:cNvSpPr/>
          <p:nvPr/>
        </p:nvSpPr>
        <p:spPr bwMode="auto">
          <a:xfrm>
            <a:off x="750089" y="190500"/>
            <a:ext cx="8154223" cy="73457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86196840" name="TextBox 1986196839"/>
          <p:cNvSpPr txBox="1"/>
          <p:nvPr/>
        </p:nvSpPr>
        <p:spPr bwMode="auto">
          <a:xfrm>
            <a:off x="750089" y="367303"/>
            <a:ext cx="9090929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 dirty="0"/>
              <a:t>Я </a:t>
            </a:r>
            <a:r>
              <a:rPr sz="2400" b="1" dirty="0" err="1"/>
              <a:t>подойду</a:t>
            </a:r>
            <a:r>
              <a:rPr sz="2400" b="1" dirty="0"/>
              <a:t> </a:t>
            </a:r>
            <a:r>
              <a:rPr sz="2400" b="1" dirty="0" err="1"/>
              <a:t>ближе</a:t>
            </a:r>
            <a:r>
              <a:rPr sz="2400" b="1" dirty="0"/>
              <a:t> к </a:t>
            </a:r>
            <a:r>
              <a:rPr sz="2400" b="1" dirty="0" err="1"/>
              <a:t>двери</a:t>
            </a:r>
            <a:r>
              <a:rPr sz="2400" b="1" dirty="0"/>
              <a:t> </a:t>
            </a:r>
            <a:r>
              <a:rPr sz="2400" b="1" dirty="0" err="1"/>
              <a:t>перед</a:t>
            </a:r>
            <a:r>
              <a:rPr sz="2400" b="1" dirty="0"/>
              <a:t> </a:t>
            </a:r>
            <a:r>
              <a:rPr sz="2400" b="1" dirty="0" err="1"/>
              <a:t>своей</a:t>
            </a:r>
            <a:r>
              <a:rPr sz="2400" b="1" dirty="0"/>
              <a:t> </a:t>
            </a:r>
            <a:r>
              <a:rPr sz="2400" b="1" dirty="0" err="1"/>
              <a:t>станцией</a:t>
            </a:r>
            <a:r>
              <a:rPr sz="2400" b="1" dirty="0"/>
              <a:t>.</a:t>
            </a:r>
          </a:p>
        </p:txBody>
      </p:sp>
      <p:sp>
        <p:nvSpPr>
          <p:cNvPr id="213113002" name="Прямоугольник 213113001"/>
          <p:cNvSpPr/>
          <p:nvPr/>
        </p:nvSpPr>
        <p:spPr bwMode="auto">
          <a:xfrm>
            <a:off x="816073" y="1095373"/>
            <a:ext cx="6938250" cy="59054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866852861" name="TextBox 866852860"/>
          <p:cNvSpPr txBox="1"/>
          <p:nvPr/>
        </p:nvSpPr>
        <p:spPr bwMode="auto">
          <a:xfrm>
            <a:off x="978688" y="1076719"/>
            <a:ext cx="9110009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Если перед дверью кто-то стоит, я спрошу:</a:t>
            </a:r>
          </a:p>
        </p:txBody>
      </p:sp>
      <p:sp>
        <p:nvSpPr>
          <p:cNvPr id="1539038534" name="Облачко с текстом: овальное 1539038533"/>
          <p:cNvSpPr/>
          <p:nvPr/>
        </p:nvSpPr>
        <p:spPr bwMode="auto">
          <a:xfrm>
            <a:off x="7278794" y="2079801"/>
            <a:ext cx="2562224" cy="1809749"/>
          </a:xfrm>
          <a:prstGeom prst="wedgeEllipseCallout">
            <a:avLst>
              <a:gd name="adj1" fmla="val -59346"/>
              <a:gd name="adj2" fmla="val 28762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756050559" name="TextBox 1756050558"/>
          <p:cNvSpPr txBox="1"/>
          <p:nvPr/>
        </p:nvSpPr>
        <p:spPr bwMode="auto">
          <a:xfrm>
            <a:off x="7668599" y="2428875"/>
            <a:ext cx="1709849" cy="10976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200"/>
              <a:t>Вы сейчас будете выходить?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85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3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05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950815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3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05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98656134" name="Рисунок 179865613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337" y="26240"/>
            <a:ext cx="12125324" cy="6820495"/>
          </a:xfrm>
          <a:prstGeom prst="rect">
            <a:avLst/>
          </a:prstGeom>
        </p:spPr>
      </p:pic>
      <p:pic>
        <p:nvPicPr>
          <p:cNvPr id="1506547843" name="Рисунок 150654784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889140" y="4076720"/>
            <a:ext cx="1600200" cy="2951067"/>
          </a:xfrm>
          <a:prstGeom prst="rect">
            <a:avLst/>
          </a:prstGeom>
        </p:spPr>
      </p:pic>
      <p:pic>
        <p:nvPicPr>
          <p:cNvPr id="1845772424" name="Рисунок 18457724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055064" y="3064210"/>
            <a:ext cx="1268352" cy="1079183"/>
          </a:xfrm>
          <a:prstGeom prst="rect">
            <a:avLst/>
          </a:prstGeom>
        </p:spPr>
      </p:pic>
      <p:sp>
        <p:nvSpPr>
          <p:cNvPr id="1073456100" name="Пузырек для мыслей: облако 1073456099"/>
          <p:cNvSpPr/>
          <p:nvPr/>
        </p:nvSpPr>
        <p:spPr bwMode="auto">
          <a:xfrm>
            <a:off x="8249425" y="228600"/>
            <a:ext cx="3105348" cy="2530810"/>
          </a:xfrm>
          <a:prstGeom prst="cloudCallout">
            <a:avLst>
              <a:gd name="adj1" fmla="val -34350"/>
              <a:gd name="adj2" fmla="val 69682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1086825146" name="Рисунок 108682514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604896" y="741399"/>
            <a:ext cx="2168689" cy="1689026"/>
          </a:xfrm>
          <a:prstGeom prst="rect">
            <a:avLst/>
          </a:prstGeom>
        </p:spPr>
      </p:pic>
      <p:sp>
        <p:nvSpPr>
          <p:cNvPr id="1938008082" name="Прямоугольник 1938008081"/>
          <p:cNvSpPr/>
          <p:nvPr/>
        </p:nvSpPr>
        <p:spPr bwMode="auto">
          <a:xfrm>
            <a:off x="359564" y="133349"/>
            <a:ext cx="4823010" cy="171147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416443718" name="TextBox 1416443717"/>
          <p:cNvSpPr txBox="1"/>
          <p:nvPr/>
        </p:nvSpPr>
        <p:spPr bwMode="auto">
          <a:xfrm>
            <a:off x="439838" y="228600"/>
            <a:ext cx="4890892" cy="15548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 dirty="0" err="1"/>
              <a:t>Если</a:t>
            </a:r>
            <a:r>
              <a:rPr sz="2400" b="1" dirty="0"/>
              <a:t> </a:t>
            </a:r>
            <a:r>
              <a:rPr sz="2400" b="1" dirty="0" err="1"/>
              <a:t>мне</a:t>
            </a:r>
            <a:r>
              <a:rPr sz="2400" b="1" dirty="0"/>
              <a:t> </a:t>
            </a:r>
            <a:r>
              <a:rPr sz="2400" b="1" dirty="0" err="1"/>
              <a:t>нужно</a:t>
            </a:r>
            <a:r>
              <a:rPr sz="2400" b="1" dirty="0"/>
              <a:t> </a:t>
            </a:r>
            <a:r>
              <a:rPr sz="2400" b="1" dirty="0" err="1"/>
              <a:t>сделать</a:t>
            </a:r>
            <a:r>
              <a:rPr sz="2400" b="1" dirty="0"/>
              <a:t> </a:t>
            </a:r>
            <a:r>
              <a:rPr sz="2400" b="1" dirty="0" err="1"/>
              <a:t>пересадку</a:t>
            </a:r>
            <a:r>
              <a:rPr sz="2400" b="1" dirty="0"/>
              <a:t>, я </a:t>
            </a:r>
            <a:r>
              <a:rPr sz="2400" b="1" dirty="0" err="1"/>
              <a:t>выйду</a:t>
            </a:r>
            <a:r>
              <a:rPr sz="2400" b="1" dirty="0"/>
              <a:t> </a:t>
            </a:r>
            <a:r>
              <a:rPr sz="2400" b="1" dirty="0" err="1"/>
              <a:t>из</a:t>
            </a:r>
            <a:r>
              <a:rPr sz="2400" b="1" dirty="0"/>
              <a:t> </a:t>
            </a:r>
            <a:r>
              <a:rPr sz="2400" b="1" dirty="0" err="1"/>
              <a:t>вагона</a:t>
            </a:r>
            <a:r>
              <a:rPr sz="2400" b="1" dirty="0"/>
              <a:t> и </a:t>
            </a:r>
            <a:r>
              <a:rPr sz="2400" b="1" dirty="0" err="1"/>
              <a:t>пойду</a:t>
            </a:r>
            <a:r>
              <a:rPr sz="2400" b="1" dirty="0"/>
              <a:t> </a:t>
            </a:r>
            <a:r>
              <a:rPr sz="2400" b="1" dirty="0" err="1"/>
              <a:t>по</a:t>
            </a:r>
            <a:r>
              <a:rPr sz="2400" b="1" dirty="0"/>
              <a:t> </a:t>
            </a:r>
            <a:r>
              <a:rPr sz="2400" b="1" dirty="0" err="1"/>
              <a:t>указателю</a:t>
            </a:r>
            <a:r>
              <a:rPr sz="2400" b="1" dirty="0"/>
              <a:t> </a:t>
            </a:r>
            <a:r>
              <a:rPr sz="2400" b="1" dirty="0" err="1"/>
              <a:t>на</a:t>
            </a:r>
            <a:r>
              <a:rPr sz="2400" b="1" dirty="0"/>
              <a:t> </a:t>
            </a:r>
            <a:r>
              <a:rPr sz="2400" b="1" dirty="0" err="1"/>
              <a:t>другую</a:t>
            </a:r>
            <a:r>
              <a:rPr sz="2400" b="1" dirty="0"/>
              <a:t> </a:t>
            </a:r>
            <a:r>
              <a:rPr sz="2400" b="1" dirty="0" err="1"/>
              <a:t>ветку</a:t>
            </a:r>
            <a:r>
              <a:rPr sz="2400" b="1" dirty="0"/>
              <a:t> </a:t>
            </a:r>
          </a:p>
        </p:txBody>
      </p:sp>
      <p:sp>
        <p:nvSpPr>
          <p:cNvPr id="1927824964" name="Блок-схема: альтернативный процесс 1927824963"/>
          <p:cNvSpPr/>
          <p:nvPr/>
        </p:nvSpPr>
        <p:spPr bwMode="auto">
          <a:xfrm>
            <a:off x="5182574" y="2430425"/>
            <a:ext cx="1438274" cy="266699"/>
          </a:xfrm>
          <a:prstGeom prst="flowChartAlternateProcess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650845625" name="TextBox 1650845624"/>
          <p:cNvSpPr txBox="1"/>
          <p:nvPr/>
        </p:nvSpPr>
        <p:spPr bwMode="auto">
          <a:xfrm>
            <a:off x="5165158" y="2365475"/>
            <a:ext cx="2911383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000" b="1">
                <a:latin typeface="Asana"/>
                <a:ea typeface="Asana"/>
                <a:cs typeface="Asana"/>
              </a:rPr>
              <a:t>ПЕРЕХОД</a:t>
            </a:r>
            <a:endParaRPr sz="2800" b="1"/>
          </a:p>
        </p:txBody>
      </p:sp>
      <p:sp>
        <p:nvSpPr>
          <p:cNvPr id="973249214" name="Овал 973249213"/>
          <p:cNvSpPr/>
          <p:nvPr/>
        </p:nvSpPr>
        <p:spPr bwMode="auto">
          <a:xfrm>
            <a:off x="6763725" y="2459000"/>
            <a:ext cx="209549" cy="209549"/>
          </a:xfrm>
          <a:prstGeom prst="ellipse">
            <a:avLst/>
          </a:prstGeom>
          <a:solidFill>
            <a:srgbClr val="6FDA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45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82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19290400" name="Рисунок 31929039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27599" y="-15525"/>
            <a:ext cx="12168799" cy="6844950"/>
          </a:xfrm>
          <a:prstGeom prst="rect">
            <a:avLst/>
          </a:prstGeom>
        </p:spPr>
      </p:pic>
      <p:sp>
        <p:nvSpPr>
          <p:cNvPr id="1250062647" name="Прямоугольник 1250062646"/>
          <p:cNvSpPr/>
          <p:nvPr/>
        </p:nvSpPr>
        <p:spPr bwMode="auto">
          <a:xfrm>
            <a:off x="-3174" y="6172200"/>
            <a:ext cx="12144375" cy="295274"/>
          </a:xfrm>
          <a:prstGeom prst="rect">
            <a:avLst/>
          </a:prstGeom>
          <a:solidFill>
            <a:srgbClr val="FFFF00"/>
          </a:solidFill>
          <a:ln w="38099" cap="flat" cmpd="sng" algn="ctr">
            <a:solidFill>
              <a:srgbClr val="000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1672205515" name="Рисунок 16722055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312257" y="-800099"/>
            <a:ext cx="24905178" cy="7823711"/>
          </a:xfrm>
          <a:prstGeom prst="rect">
            <a:avLst/>
          </a:prstGeom>
        </p:spPr>
      </p:pic>
      <p:pic>
        <p:nvPicPr>
          <p:cNvPr id="666757716" name="Рисунок 66675771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104848" y="3878355"/>
            <a:ext cx="1600200" cy="2951068"/>
          </a:xfrm>
          <a:prstGeom prst="rect">
            <a:avLst/>
          </a:prstGeom>
        </p:spPr>
      </p:pic>
      <p:pic>
        <p:nvPicPr>
          <p:cNvPr id="635527400" name="Рисунок 63552739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225804" y="2829096"/>
            <a:ext cx="1358287" cy="1155706"/>
          </a:xfrm>
          <a:prstGeom prst="rect">
            <a:avLst/>
          </a:prstGeom>
        </p:spPr>
      </p:pic>
      <p:sp>
        <p:nvSpPr>
          <p:cNvPr id="1621219520" name="Прямоугольник 1621219519"/>
          <p:cNvSpPr/>
          <p:nvPr/>
        </p:nvSpPr>
        <p:spPr bwMode="auto">
          <a:xfrm>
            <a:off x="585299" y="57150"/>
            <a:ext cx="7216650" cy="8572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408119817" name="TextBox 1408119816"/>
          <p:cNvSpPr txBox="1"/>
          <p:nvPr/>
        </p:nvSpPr>
        <p:spPr bwMode="auto">
          <a:xfrm>
            <a:off x="838674" y="262137"/>
            <a:ext cx="6963275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 dirty="0" err="1"/>
              <a:t>После</a:t>
            </a:r>
            <a:r>
              <a:rPr sz="2400" b="1" dirty="0"/>
              <a:t> </a:t>
            </a:r>
            <a:r>
              <a:rPr sz="2400" b="1" dirty="0" err="1"/>
              <a:t>пересадки</a:t>
            </a:r>
            <a:r>
              <a:rPr sz="2400" b="1" dirty="0"/>
              <a:t> я </a:t>
            </a:r>
            <a:r>
              <a:rPr sz="2400" b="1" dirty="0" err="1"/>
              <a:t>сяду</a:t>
            </a:r>
            <a:r>
              <a:rPr sz="2400" b="1" dirty="0"/>
              <a:t> </a:t>
            </a:r>
            <a:r>
              <a:rPr sz="2400" b="1" dirty="0" err="1"/>
              <a:t>на</a:t>
            </a:r>
            <a:r>
              <a:rPr sz="2400" b="1" dirty="0"/>
              <a:t> </a:t>
            </a:r>
            <a:r>
              <a:rPr sz="2400" b="1" dirty="0" err="1"/>
              <a:t>поезд</a:t>
            </a:r>
            <a:r>
              <a:rPr sz="2400" b="1" dirty="0"/>
              <a:t> </a:t>
            </a:r>
            <a:r>
              <a:rPr sz="2400" b="1" dirty="0" err="1"/>
              <a:t>снова</a:t>
            </a:r>
            <a:endParaRPr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2205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2205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83507908" name="Рисунок 138350790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37125" y="-11264"/>
            <a:ext cx="12249148" cy="6890146"/>
          </a:xfrm>
          <a:prstGeom prst="rect">
            <a:avLst/>
          </a:prstGeom>
        </p:spPr>
      </p:pic>
      <p:sp>
        <p:nvSpPr>
          <p:cNvPr id="1643985523" name="Прямоугольник 1643985522"/>
          <p:cNvSpPr/>
          <p:nvPr/>
        </p:nvSpPr>
        <p:spPr bwMode="auto">
          <a:xfrm>
            <a:off x="287532" y="5480863"/>
            <a:ext cx="7216650" cy="8572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1619257" name="TextBox 41619256"/>
          <p:cNvSpPr txBox="1"/>
          <p:nvPr/>
        </p:nvSpPr>
        <p:spPr bwMode="auto">
          <a:xfrm>
            <a:off x="581998" y="5695948"/>
            <a:ext cx="7217458" cy="427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200" b="1"/>
              <a:t>Я могу выходить из метро, я приехал!</a:t>
            </a:r>
          </a:p>
        </p:txBody>
      </p:sp>
      <p:sp>
        <p:nvSpPr>
          <p:cNvPr id="385489407" name="Блок-схема: альтернативный процесс 385489406"/>
          <p:cNvSpPr/>
          <p:nvPr/>
        </p:nvSpPr>
        <p:spPr bwMode="auto">
          <a:xfrm>
            <a:off x="4834912" y="1228725"/>
            <a:ext cx="2452687" cy="457199"/>
          </a:xfrm>
          <a:prstGeom prst="flowChartAlternateProcess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2898656" name="TextBox 122898655"/>
          <p:cNvSpPr txBox="1"/>
          <p:nvPr/>
        </p:nvSpPr>
        <p:spPr bwMode="auto">
          <a:xfrm>
            <a:off x="4901587" y="1228725"/>
            <a:ext cx="3053482" cy="427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200" b="1">
                <a:latin typeface="Carlito"/>
                <a:ea typeface="Carlito"/>
                <a:cs typeface="Carlito"/>
              </a:rPr>
              <a:t>ВЫХОД В ГОРОД</a:t>
            </a:r>
            <a:endParaRPr sz="2200" b="1">
              <a:latin typeface="Carlito"/>
              <a:cs typeface="Carlito"/>
            </a:endParaRPr>
          </a:p>
        </p:txBody>
      </p:sp>
      <p:pic>
        <p:nvPicPr>
          <p:cNvPr id="197564664" name="Рисунок 19756466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800547" y="4154580"/>
            <a:ext cx="1600200" cy="2951067"/>
          </a:xfrm>
          <a:prstGeom prst="rect">
            <a:avLst/>
          </a:prstGeom>
        </p:spPr>
      </p:pic>
      <p:pic>
        <p:nvPicPr>
          <p:cNvPr id="600045530" name="Рисунок 60004552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800547" y="2685256"/>
            <a:ext cx="1636181" cy="14971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Красочность, Сирень, синий, фиолетов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E37BE2-9846-8687-4125-133B0172D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536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B339343-7178-955E-1AE6-94F3EE71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2745745"/>
            <a:ext cx="10874603" cy="15807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1600" dirty="0"/>
              <a:t>Социальную историю подготовила Полина Жданова,</a:t>
            </a:r>
            <a:br>
              <a:rPr lang="ru-RU" sz="1600" dirty="0"/>
            </a:br>
            <a:r>
              <a:rPr lang="ru-RU" sz="1600" dirty="0"/>
              <a:t>психолог Центра </a:t>
            </a:r>
            <a:r>
              <a:rPr lang="ru-RU" sz="1600" dirty="0">
                <a:latin typeface="+mn-lt"/>
                <a:ea typeface="+mn-ea"/>
                <a:cs typeface="+mn-cs"/>
              </a:rPr>
              <a:t>"</a:t>
            </a:r>
            <a:r>
              <a:rPr lang="ru-RU" sz="1600" dirty="0"/>
              <a:t>Пространство общения</a:t>
            </a:r>
            <a:r>
              <a:rPr lang="ru-RU" sz="1600" dirty="0">
                <a:latin typeface="+mn-lt"/>
                <a:ea typeface="+mn-ea"/>
                <a:cs typeface="+mn-cs"/>
              </a:rPr>
              <a:t>"</a:t>
            </a:r>
            <a:endParaRPr lang="en-US" sz="16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A427982D-127A-F313-2F8A-E46353E70F94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77980" y="4872922"/>
            <a:ext cx="8066292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sz="1400" dirty="0">
                <a:latin typeface="+mn-lt"/>
                <a:ea typeface="+mn-ea"/>
                <a:cs typeface="+mn-cs"/>
              </a:rPr>
              <a:t>Проект "Ключ к общению" реализуется при поддержке Департамента труда и социальной защиты населения города Москвы и Конкурса грантов "Москва - добрый город"</a:t>
            </a:r>
            <a:endParaRPr lang="en-US" sz="1400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логотип, Графика, Шрифт, текс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31C195E-F328-7140-E181-4135E7B2C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25787"/>
            <a:ext cx="3997682" cy="18162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46FD9E3-959B-75A9-86FD-B880AE680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73" y="2010870"/>
            <a:ext cx="3641422" cy="103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6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12735077" name="Рисунок 181273507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5249" y="0"/>
            <a:ext cx="12001500" cy="6858000"/>
          </a:xfrm>
          <a:prstGeom prst="rect">
            <a:avLst/>
          </a:prstGeom>
        </p:spPr>
      </p:pic>
      <p:sp>
        <p:nvSpPr>
          <p:cNvPr id="797633786" name="Прямоугольник 797633785"/>
          <p:cNvSpPr/>
          <p:nvPr/>
        </p:nvSpPr>
        <p:spPr bwMode="auto">
          <a:xfrm>
            <a:off x="4677750" y="714375"/>
            <a:ext cx="2952749" cy="58388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455377230" name="Рисунок 45537722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25349" y="807534"/>
            <a:ext cx="3409949" cy="4116890"/>
          </a:xfrm>
          <a:prstGeom prst="rect">
            <a:avLst/>
          </a:prstGeom>
        </p:spPr>
      </p:pic>
      <p:sp>
        <p:nvSpPr>
          <p:cNvPr id="1866461064" name="Прямоугольник 1866461063"/>
          <p:cNvSpPr/>
          <p:nvPr/>
        </p:nvSpPr>
        <p:spPr bwMode="auto">
          <a:xfrm>
            <a:off x="7634287" y="714375"/>
            <a:ext cx="4161449" cy="58388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1645487553" name="Рисунок 164548755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634287" y="1234798"/>
            <a:ext cx="4048124" cy="3152774"/>
          </a:xfrm>
          <a:prstGeom prst="rect">
            <a:avLst/>
          </a:prstGeom>
        </p:spPr>
      </p:pic>
      <p:pic>
        <p:nvPicPr>
          <p:cNvPr id="1656008247" name="Рисунок 165600824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509712" y="2196823"/>
            <a:ext cx="2295524" cy="4381499"/>
          </a:xfrm>
          <a:prstGeom prst="rect">
            <a:avLst/>
          </a:prstGeom>
        </p:spPr>
      </p:pic>
      <p:pic>
        <p:nvPicPr>
          <p:cNvPr id="810088545" name="Рисунок 81008854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724752" y="666749"/>
            <a:ext cx="1865444" cy="1587223"/>
          </a:xfrm>
          <a:prstGeom prst="rect">
            <a:avLst/>
          </a:prstGeom>
        </p:spPr>
      </p:pic>
      <p:pic>
        <p:nvPicPr>
          <p:cNvPr id="392985936" name="Рисунок 392985935"/>
          <p:cNvPicPr>
            <a:picLocks noChangeAspect="1"/>
          </p:cNvPicPr>
          <p:nvPr/>
        </p:nvPicPr>
        <p:blipFill>
          <a:blip r:embed="rId7"/>
          <a:srcRect l="20918" r="20292" b="974"/>
          <a:stretch/>
        </p:blipFill>
        <p:spPr bwMode="auto">
          <a:xfrm rot="18857072">
            <a:off x="1297486" y="3894841"/>
            <a:ext cx="575773" cy="969823"/>
          </a:xfrm>
          <a:prstGeom prst="rect">
            <a:avLst/>
          </a:prstGeom>
        </p:spPr>
      </p:pic>
      <p:sp>
        <p:nvSpPr>
          <p:cNvPr id="190021362" name="Прямоугольник 190021361"/>
          <p:cNvSpPr/>
          <p:nvPr/>
        </p:nvSpPr>
        <p:spPr bwMode="auto">
          <a:xfrm>
            <a:off x="3716383" y="126447"/>
            <a:ext cx="7269037" cy="135254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19711875" name="TextBox 419711874"/>
          <p:cNvSpPr txBox="1"/>
          <p:nvPr/>
        </p:nvSpPr>
        <p:spPr bwMode="auto">
          <a:xfrm>
            <a:off x="3805235" y="558522"/>
            <a:ext cx="7286757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Перед поездкой я изучу маршрут на схеме</a:t>
            </a:r>
          </a:p>
        </p:txBody>
      </p:sp>
      <p:sp>
        <p:nvSpPr>
          <p:cNvPr id="1063848344" name="TextBox 1063848343"/>
          <p:cNvSpPr txBox="1"/>
          <p:nvPr/>
        </p:nvSpPr>
        <p:spPr bwMode="auto">
          <a:xfrm>
            <a:off x="4725374" y="5124449"/>
            <a:ext cx="3048719" cy="11890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Иногда мне нужно ехать по прямой ветке</a:t>
            </a:r>
          </a:p>
        </p:txBody>
      </p:sp>
      <p:sp>
        <p:nvSpPr>
          <p:cNvPr id="539302049" name="TextBox 539302048"/>
          <p:cNvSpPr txBox="1"/>
          <p:nvPr/>
        </p:nvSpPr>
        <p:spPr bwMode="auto">
          <a:xfrm>
            <a:off x="8049599" y="4924424"/>
            <a:ext cx="3649732" cy="15548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Иногда мне нужно сделать пересадку с одной ветки на другую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2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37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84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3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8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46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30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16771791" name="Рисунок 101677179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74" y="-5906"/>
            <a:ext cx="12201525" cy="6863357"/>
          </a:xfrm>
          <a:prstGeom prst="rect">
            <a:avLst/>
          </a:prstGeom>
        </p:spPr>
      </p:pic>
      <p:sp>
        <p:nvSpPr>
          <p:cNvPr id="629801923" name="Прямоугольник: скругленные углы 629801922"/>
          <p:cNvSpPr/>
          <p:nvPr/>
        </p:nvSpPr>
        <p:spPr bwMode="auto">
          <a:xfrm>
            <a:off x="4889680" y="2392499"/>
            <a:ext cx="2547937" cy="52387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35393114" name="TextBox 435393113"/>
          <p:cNvSpPr txBox="1"/>
          <p:nvPr/>
        </p:nvSpPr>
        <p:spPr bwMode="auto">
          <a:xfrm>
            <a:off x="4956356" y="2397854"/>
            <a:ext cx="2904543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800" b="1">
                <a:latin typeface="Asana"/>
                <a:ea typeface="Asana"/>
                <a:cs typeface="Asana"/>
              </a:rPr>
              <a:t>К ПОЕЗДАМ</a:t>
            </a:r>
            <a:endParaRPr sz="2800" b="1"/>
          </a:p>
        </p:txBody>
      </p:sp>
      <p:pic>
        <p:nvPicPr>
          <p:cNvPr id="1119580206" name="Рисунок 111958020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682512" y="2914650"/>
            <a:ext cx="2962274" cy="5238749"/>
          </a:xfrm>
          <a:prstGeom prst="rect">
            <a:avLst/>
          </a:prstGeom>
        </p:spPr>
      </p:pic>
      <p:pic>
        <p:nvPicPr>
          <p:cNvPr id="76859250" name="Рисунок 7685924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791149" y="3826981"/>
            <a:ext cx="1000724" cy="688117"/>
          </a:xfrm>
          <a:prstGeom prst="rect">
            <a:avLst/>
          </a:prstGeom>
        </p:spPr>
      </p:pic>
      <p:sp>
        <p:nvSpPr>
          <p:cNvPr id="1403862089" name="Прямоугольник 1403862088"/>
          <p:cNvSpPr/>
          <p:nvPr/>
        </p:nvSpPr>
        <p:spPr bwMode="auto">
          <a:xfrm>
            <a:off x="4766775" y="57150"/>
            <a:ext cx="7269036" cy="135254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687936754" name="TextBox 1687936753"/>
          <p:cNvSpPr txBox="1"/>
          <p:nvPr/>
        </p:nvSpPr>
        <p:spPr bwMode="auto">
          <a:xfrm>
            <a:off x="4833936" y="275864"/>
            <a:ext cx="7316277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В метро я подхожу к турникету, прикладываю к нему проездной билет и прохожу.</a:t>
            </a:r>
          </a:p>
        </p:txBody>
      </p:sp>
      <p:sp>
        <p:nvSpPr>
          <p:cNvPr id="1359846027" name="Стрелка: влево 1359846026"/>
          <p:cNvSpPr/>
          <p:nvPr/>
        </p:nvSpPr>
        <p:spPr bwMode="auto">
          <a:xfrm>
            <a:off x="7411424" y="4591049"/>
            <a:ext cx="695323" cy="31432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4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46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99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59846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59846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99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59846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9846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26700776" name="Рисунок 112670077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27599" y="-15525"/>
            <a:ext cx="12168799" cy="6844950"/>
          </a:xfrm>
          <a:prstGeom prst="rect">
            <a:avLst/>
          </a:prstGeom>
        </p:spPr>
      </p:pic>
      <p:sp>
        <p:nvSpPr>
          <p:cNvPr id="927338216" name="Прямоугольник 927338215"/>
          <p:cNvSpPr/>
          <p:nvPr/>
        </p:nvSpPr>
        <p:spPr bwMode="auto">
          <a:xfrm>
            <a:off x="-3174" y="6172200"/>
            <a:ext cx="12144375" cy="295274"/>
          </a:xfrm>
          <a:prstGeom prst="rect">
            <a:avLst/>
          </a:prstGeom>
          <a:solidFill>
            <a:srgbClr val="FFFF00"/>
          </a:solidFill>
          <a:ln w="38099" cap="flat" cmpd="sng" algn="ctr">
            <a:solidFill>
              <a:srgbClr val="000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719032615" name="Рисунок 7190326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38936" y="3878355"/>
            <a:ext cx="1732023" cy="3194175"/>
          </a:xfrm>
          <a:prstGeom prst="rect">
            <a:avLst/>
          </a:prstGeom>
        </p:spPr>
      </p:pic>
      <p:pic>
        <p:nvPicPr>
          <p:cNvPr id="1771038976" name="Рисунок 177103897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225804" y="2829096"/>
            <a:ext cx="1358287" cy="1155706"/>
          </a:xfrm>
          <a:prstGeom prst="rect">
            <a:avLst/>
          </a:prstGeom>
        </p:spPr>
      </p:pic>
      <p:sp>
        <p:nvSpPr>
          <p:cNvPr id="1020489897" name="Прямоугольник 1020489896"/>
          <p:cNvSpPr/>
          <p:nvPr/>
        </p:nvSpPr>
        <p:spPr bwMode="auto">
          <a:xfrm>
            <a:off x="4766774" y="57150"/>
            <a:ext cx="7269036" cy="135254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70400748" name="TextBox 170400747"/>
          <p:cNvSpPr txBox="1"/>
          <p:nvPr/>
        </p:nvSpPr>
        <p:spPr bwMode="auto">
          <a:xfrm>
            <a:off x="4868469" y="321764"/>
            <a:ext cx="5691356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Я жду поезда за линией. За линией стоять безопасно.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3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273382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273382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04771142" name="Рисунок 150477114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27599" y="-15525"/>
            <a:ext cx="12168799" cy="6844950"/>
          </a:xfrm>
          <a:prstGeom prst="rect">
            <a:avLst/>
          </a:prstGeom>
        </p:spPr>
      </p:pic>
      <p:sp>
        <p:nvSpPr>
          <p:cNvPr id="327026621" name="Прямоугольник 327026620"/>
          <p:cNvSpPr/>
          <p:nvPr/>
        </p:nvSpPr>
        <p:spPr bwMode="auto">
          <a:xfrm>
            <a:off x="-3174" y="6172200"/>
            <a:ext cx="12144375" cy="295274"/>
          </a:xfrm>
          <a:prstGeom prst="rect">
            <a:avLst/>
          </a:prstGeom>
          <a:solidFill>
            <a:srgbClr val="FFFF00"/>
          </a:solidFill>
          <a:ln w="38099" cap="flat" cmpd="sng" algn="ctr">
            <a:solidFill>
              <a:srgbClr val="000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879129242" name="Рисунок 87912924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312257" y="-800099"/>
            <a:ext cx="24905178" cy="7823711"/>
          </a:xfrm>
          <a:prstGeom prst="rect">
            <a:avLst/>
          </a:prstGeom>
        </p:spPr>
      </p:pic>
      <p:pic>
        <p:nvPicPr>
          <p:cNvPr id="15726686" name="Рисунок 1572668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104848" y="3878355"/>
            <a:ext cx="1600200" cy="2951068"/>
          </a:xfrm>
          <a:prstGeom prst="rect">
            <a:avLst/>
          </a:prstGeom>
        </p:spPr>
      </p:pic>
      <p:pic>
        <p:nvPicPr>
          <p:cNvPr id="1097570504" name="Рисунок 109757050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225804" y="2829096"/>
            <a:ext cx="1358287" cy="1155706"/>
          </a:xfrm>
          <a:prstGeom prst="rect">
            <a:avLst/>
          </a:prstGeom>
        </p:spPr>
      </p:pic>
      <p:sp>
        <p:nvSpPr>
          <p:cNvPr id="309940546" name="Прямоугольник 309940545"/>
          <p:cNvSpPr/>
          <p:nvPr/>
        </p:nvSpPr>
        <p:spPr bwMode="auto">
          <a:xfrm>
            <a:off x="585299" y="57150"/>
            <a:ext cx="7269036" cy="135254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510323560" name="TextBox 1510323559"/>
          <p:cNvSpPr txBox="1"/>
          <p:nvPr/>
        </p:nvSpPr>
        <p:spPr bwMode="auto">
          <a:xfrm>
            <a:off x="1106093" y="274138"/>
            <a:ext cx="5710435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Когда приезжает поезд, я стою сбоку от двери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12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912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912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4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3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24143150" name="Рисунок 212414314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27599" y="-15525"/>
            <a:ext cx="12168799" cy="6844950"/>
          </a:xfrm>
          <a:prstGeom prst="rect">
            <a:avLst/>
          </a:prstGeom>
        </p:spPr>
      </p:pic>
      <p:sp>
        <p:nvSpPr>
          <p:cNvPr id="340730833" name="Прямоугольник 340730832"/>
          <p:cNvSpPr/>
          <p:nvPr/>
        </p:nvSpPr>
        <p:spPr bwMode="auto">
          <a:xfrm>
            <a:off x="-3174" y="6172200"/>
            <a:ext cx="12144375" cy="295274"/>
          </a:xfrm>
          <a:prstGeom prst="rect">
            <a:avLst/>
          </a:prstGeom>
          <a:solidFill>
            <a:srgbClr val="FFFF00"/>
          </a:solidFill>
          <a:ln w="38099" cap="flat" cmpd="sng" algn="ctr">
            <a:solidFill>
              <a:srgbClr val="000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1570237063" name="Рисунок 157023706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305774" y="-800098"/>
            <a:ext cx="24905178" cy="7823711"/>
          </a:xfrm>
          <a:prstGeom prst="rect">
            <a:avLst/>
          </a:prstGeom>
        </p:spPr>
      </p:pic>
      <p:pic>
        <p:nvPicPr>
          <p:cNvPr id="1632334201" name="Рисунок 163233420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104848" y="3878355"/>
            <a:ext cx="1600200" cy="2951068"/>
          </a:xfrm>
          <a:prstGeom prst="rect">
            <a:avLst/>
          </a:prstGeom>
        </p:spPr>
      </p:pic>
      <p:pic>
        <p:nvPicPr>
          <p:cNvPr id="547692976" name="Рисунок 54769297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225804" y="2829096"/>
            <a:ext cx="1358287" cy="1155706"/>
          </a:xfrm>
          <a:prstGeom prst="rect">
            <a:avLst/>
          </a:prstGeom>
        </p:spPr>
      </p:pic>
      <p:sp>
        <p:nvSpPr>
          <p:cNvPr id="398094435" name="Блок-схема: альтернативный процесс 398094434"/>
          <p:cNvSpPr/>
          <p:nvPr/>
        </p:nvSpPr>
        <p:spPr bwMode="auto">
          <a:xfrm>
            <a:off x="7087574" y="2276474"/>
            <a:ext cx="1876424" cy="3305174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528047269" name="Рисунок 528047268"/>
          <p:cNvPicPr>
            <a:picLocks noChangeAspect="1"/>
          </p:cNvPicPr>
          <p:nvPr/>
        </p:nvPicPr>
        <p:blipFill>
          <a:blip r:embed="rId6"/>
          <a:srcRect l="57461" t="18611" r="12239" b="10000"/>
          <a:stretch/>
        </p:blipFill>
        <p:spPr bwMode="auto">
          <a:xfrm>
            <a:off x="7020900" y="2572619"/>
            <a:ext cx="2069305" cy="3009029"/>
          </a:xfrm>
          <a:prstGeom prst="rect">
            <a:avLst/>
          </a:prstGeom>
        </p:spPr>
      </p:pic>
      <p:pic>
        <p:nvPicPr>
          <p:cNvPr id="1249965314" name="Рисунок 124996531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159379" y="555803"/>
            <a:ext cx="12008536" cy="6858000"/>
          </a:xfrm>
          <a:prstGeom prst="rect">
            <a:avLst/>
          </a:prstGeom>
        </p:spPr>
      </p:pic>
      <p:pic>
        <p:nvPicPr>
          <p:cNvPr id="2013536302" name="Рисунок 201353630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522211" y="3724274"/>
            <a:ext cx="1007151" cy="1857375"/>
          </a:xfrm>
          <a:prstGeom prst="rect">
            <a:avLst/>
          </a:prstGeom>
        </p:spPr>
      </p:pic>
      <p:pic>
        <p:nvPicPr>
          <p:cNvPr id="1307189274" name="Рисунок 130718927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598807" y="3043651"/>
            <a:ext cx="853959" cy="726596"/>
          </a:xfrm>
          <a:prstGeom prst="rect">
            <a:avLst/>
          </a:prstGeom>
        </p:spPr>
      </p:pic>
      <p:sp>
        <p:nvSpPr>
          <p:cNvPr id="2015136604" name="Прямоугольник 2015136603"/>
          <p:cNvSpPr/>
          <p:nvPr/>
        </p:nvSpPr>
        <p:spPr bwMode="auto">
          <a:xfrm>
            <a:off x="445289" y="123824"/>
            <a:ext cx="7076921" cy="90487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862089299" name="TextBox 862089298"/>
          <p:cNvSpPr txBox="1"/>
          <p:nvPr/>
        </p:nvSpPr>
        <p:spPr bwMode="auto">
          <a:xfrm>
            <a:off x="546984" y="388438"/>
            <a:ext cx="7122335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Когда люди выйдут - я зайду в вагон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09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04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6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04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18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53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69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33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5663526" name="Рисунок 4566352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27599" y="-15525"/>
            <a:ext cx="12168799" cy="6844950"/>
          </a:xfrm>
          <a:prstGeom prst="rect">
            <a:avLst/>
          </a:prstGeom>
        </p:spPr>
      </p:pic>
      <p:sp>
        <p:nvSpPr>
          <p:cNvPr id="872771402" name="Прямоугольник 872771401"/>
          <p:cNvSpPr/>
          <p:nvPr/>
        </p:nvSpPr>
        <p:spPr bwMode="auto">
          <a:xfrm>
            <a:off x="-3174" y="6172200"/>
            <a:ext cx="12144375" cy="295274"/>
          </a:xfrm>
          <a:prstGeom prst="rect">
            <a:avLst/>
          </a:prstGeom>
          <a:solidFill>
            <a:srgbClr val="FFFF00"/>
          </a:solidFill>
          <a:ln w="38099" cap="flat" cmpd="sng" algn="ctr">
            <a:solidFill>
              <a:srgbClr val="000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290356427" name="Рисунок 29035642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73024" y="-937136"/>
            <a:ext cx="24905178" cy="7823711"/>
          </a:xfrm>
          <a:prstGeom prst="rect">
            <a:avLst/>
          </a:prstGeom>
        </p:spPr>
      </p:pic>
      <p:pic>
        <p:nvPicPr>
          <p:cNvPr id="2011179887" name="Рисунок 201117988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104848" y="3878355"/>
            <a:ext cx="1600200" cy="2951068"/>
          </a:xfrm>
          <a:prstGeom prst="rect">
            <a:avLst/>
          </a:prstGeom>
        </p:spPr>
      </p:pic>
      <p:pic>
        <p:nvPicPr>
          <p:cNvPr id="785613635" name="Рисунок 78561363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225804" y="2829096"/>
            <a:ext cx="1358287" cy="1155706"/>
          </a:xfrm>
          <a:prstGeom prst="rect">
            <a:avLst/>
          </a:prstGeom>
        </p:spPr>
      </p:pic>
      <p:sp>
        <p:nvSpPr>
          <p:cNvPr id="2051086261" name="Блок-схема: альтернативный процесс 2051086260"/>
          <p:cNvSpPr/>
          <p:nvPr/>
        </p:nvSpPr>
        <p:spPr bwMode="auto">
          <a:xfrm>
            <a:off x="6839924" y="2143123"/>
            <a:ext cx="1876424" cy="3305173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1498230101" name="Рисунок 149823010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159378" y="523873"/>
            <a:ext cx="12008535" cy="6858000"/>
          </a:xfrm>
          <a:prstGeom prst="rect">
            <a:avLst/>
          </a:prstGeom>
        </p:spPr>
      </p:pic>
      <p:pic>
        <p:nvPicPr>
          <p:cNvPr id="1346966964" name="Рисунок 134696696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171865" y="1266722"/>
            <a:ext cx="1212543" cy="933551"/>
          </a:xfrm>
          <a:prstGeom prst="rect">
            <a:avLst/>
          </a:prstGeom>
        </p:spPr>
      </p:pic>
      <p:sp>
        <p:nvSpPr>
          <p:cNvPr id="96999907" name="Прямоугольник 96999906"/>
          <p:cNvSpPr/>
          <p:nvPr/>
        </p:nvSpPr>
        <p:spPr bwMode="auto">
          <a:xfrm>
            <a:off x="445289" y="123824"/>
            <a:ext cx="11695909" cy="90487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718508020" name="TextBox 1718508019"/>
          <p:cNvSpPr txBox="1"/>
          <p:nvPr/>
        </p:nvSpPr>
        <p:spPr bwMode="auto">
          <a:xfrm>
            <a:off x="546983" y="178658"/>
            <a:ext cx="11594934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 dirty="0" err="1"/>
              <a:t>Если</a:t>
            </a:r>
            <a:r>
              <a:rPr sz="2400" b="1" dirty="0"/>
              <a:t> я </a:t>
            </a:r>
            <a:r>
              <a:rPr sz="2400" b="1" dirty="0" err="1"/>
              <a:t>не</a:t>
            </a:r>
            <a:r>
              <a:rPr sz="2400" b="1" dirty="0"/>
              <a:t> </a:t>
            </a:r>
            <a:r>
              <a:rPr sz="2400" b="1" dirty="0" err="1"/>
              <a:t>успел</a:t>
            </a:r>
            <a:r>
              <a:rPr sz="2400" b="1" dirty="0"/>
              <a:t> </a:t>
            </a:r>
            <a:r>
              <a:rPr sz="2400" b="1" dirty="0" err="1"/>
              <a:t>войти</a:t>
            </a:r>
            <a:r>
              <a:rPr sz="2400" b="1" dirty="0"/>
              <a:t>, а </a:t>
            </a:r>
            <a:r>
              <a:rPr sz="2400" b="1" dirty="0" err="1"/>
              <a:t>над</a:t>
            </a:r>
            <a:r>
              <a:rPr sz="2400" b="1" dirty="0"/>
              <a:t> </a:t>
            </a:r>
            <a:r>
              <a:rPr sz="2400" b="1" dirty="0" err="1"/>
              <a:t>дверью</a:t>
            </a:r>
            <a:r>
              <a:rPr sz="2400" b="1" dirty="0"/>
              <a:t> </a:t>
            </a:r>
            <a:r>
              <a:rPr sz="2400" b="1" dirty="0" err="1"/>
              <a:t>загорается</a:t>
            </a:r>
            <a:r>
              <a:rPr sz="2400" b="1" dirty="0"/>
              <a:t> </a:t>
            </a:r>
            <a:r>
              <a:rPr sz="2400" b="1" dirty="0" err="1"/>
              <a:t>лампочка</a:t>
            </a:r>
            <a:r>
              <a:rPr sz="2400" b="1" dirty="0"/>
              <a:t> и я </a:t>
            </a:r>
            <a:r>
              <a:rPr sz="2400" b="1" dirty="0" err="1"/>
              <a:t>слышу</a:t>
            </a:r>
            <a:r>
              <a:rPr sz="2400" b="1" dirty="0"/>
              <a:t> </a:t>
            </a:r>
            <a:r>
              <a:rPr sz="2400" b="1" dirty="0" err="1"/>
              <a:t>объявление</a:t>
            </a:r>
            <a:r>
              <a:rPr lang="ru-RU" sz="2400" b="1" dirty="0"/>
              <a:t>,</a:t>
            </a:r>
            <a:r>
              <a:rPr sz="2400" b="1" dirty="0"/>
              <a:t> </a:t>
            </a:r>
            <a:r>
              <a:rPr sz="2400" b="1" dirty="0" err="1"/>
              <a:t>что</a:t>
            </a:r>
            <a:r>
              <a:rPr sz="2400" b="1" dirty="0"/>
              <a:t> </a:t>
            </a:r>
            <a:r>
              <a:rPr sz="2400" b="1" dirty="0" err="1"/>
              <a:t>двери</a:t>
            </a:r>
            <a:r>
              <a:rPr sz="2400" b="1" dirty="0"/>
              <a:t> </a:t>
            </a:r>
            <a:r>
              <a:rPr sz="2400" b="1" dirty="0" err="1"/>
              <a:t>закрываются</a:t>
            </a:r>
            <a:r>
              <a:rPr sz="2400" b="1" dirty="0"/>
              <a:t> - я </a:t>
            </a:r>
            <a:r>
              <a:rPr sz="2400" b="1" dirty="0" err="1"/>
              <a:t>подожду</a:t>
            </a:r>
            <a:r>
              <a:rPr sz="2400" b="1" dirty="0"/>
              <a:t> </a:t>
            </a:r>
            <a:r>
              <a:rPr sz="2400" b="1" dirty="0" err="1"/>
              <a:t>следующего</a:t>
            </a:r>
            <a:r>
              <a:rPr sz="2400" b="1" dirty="0"/>
              <a:t> </a:t>
            </a:r>
            <a:r>
              <a:rPr sz="2400" b="1" dirty="0" err="1"/>
              <a:t>поезда</a:t>
            </a:r>
            <a:endParaRPr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96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469669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469669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8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0356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90356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35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96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11641943" name="Рисунок 141164194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1448" y="0"/>
            <a:ext cx="12001500" cy="6858000"/>
          </a:xfrm>
          <a:prstGeom prst="rect">
            <a:avLst/>
          </a:prstGeom>
        </p:spPr>
      </p:pic>
      <p:sp>
        <p:nvSpPr>
          <p:cNvPr id="136305660" name="Прямоугольник 136305659"/>
          <p:cNvSpPr/>
          <p:nvPr/>
        </p:nvSpPr>
        <p:spPr bwMode="auto">
          <a:xfrm>
            <a:off x="750089" y="190499"/>
            <a:ext cx="7076920" cy="90487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019793845" name="TextBox 2019793844"/>
          <p:cNvSpPr txBox="1"/>
          <p:nvPr/>
        </p:nvSpPr>
        <p:spPr bwMode="auto">
          <a:xfrm>
            <a:off x="813683" y="272053"/>
            <a:ext cx="7143574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Если мне не нужно выходить сразу - нужно отойти от двери</a:t>
            </a:r>
          </a:p>
        </p:txBody>
      </p:sp>
      <p:pic>
        <p:nvPicPr>
          <p:cNvPr id="1651957115" name="Рисунок 1651957114"/>
          <p:cNvPicPr>
            <a:picLocks noChangeAspect="1"/>
          </p:cNvPicPr>
          <p:nvPr/>
        </p:nvPicPr>
        <p:blipFill>
          <a:blip r:embed="rId3"/>
          <a:srcRect l="9617" t="17361" r="11204" b="7361"/>
          <a:stretch/>
        </p:blipFill>
        <p:spPr bwMode="auto">
          <a:xfrm rot="746987">
            <a:off x="4490386" y="2936282"/>
            <a:ext cx="4315394" cy="2343149"/>
          </a:xfrm>
          <a:prstGeom prst="rect">
            <a:avLst/>
          </a:prstGeom>
        </p:spPr>
      </p:pic>
      <p:pic>
        <p:nvPicPr>
          <p:cNvPr id="1126523776" name="Рисунок 1126523775"/>
          <p:cNvPicPr>
            <a:picLocks noChangeAspect="1"/>
          </p:cNvPicPr>
          <p:nvPr/>
        </p:nvPicPr>
        <p:blipFill>
          <a:blip r:embed="rId3"/>
          <a:srcRect l="9617" t="17361" r="11204" b="7361"/>
          <a:stretch/>
        </p:blipFill>
        <p:spPr bwMode="auto">
          <a:xfrm rot="21116978">
            <a:off x="-170192" y="2854044"/>
            <a:ext cx="7955065" cy="4319397"/>
          </a:xfrm>
          <a:prstGeom prst="rect">
            <a:avLst/>
          </a:prstGeom>
        </p:spPr>
      </p:pic>
      <p:pic>
        <p:nvPicPr>
          <p:cNvPr id="2034458692" name="Рисунок 2034458691"/>
          <p:cNvPicPr>
            <a:picLocks noChangeAspect="1"/>
          </p:cNvPicPr>
          <p:nvPr/>
        </p:nvPicPr>
        <p:blipFill>
          <a:blip r:embed="rId3"/>
          <a:srcRect l="9617" t="17361" r="11203" b="7361"/>
          <a:stretch/>
        </p:blipFill>
        <p:spPr bwMode="auto">
          <a:xfrm>
            <a:off x="1317081" y="2622489"/>
            <a:ext cx="8807975" cy="4782505"/>
          </a:xfrm>
          <a:prstGeom prst="rect">
            <a:avLst/>
          </a:prstGeom>
        </p:spPr>
      </p:pic>
      <p:pic>
        <p:nvPicPr>
          <p:cNvPr id="1803779178" name="Рисунок 1803779177"/>
          <p:cNvPicPr>
            <a:picLocks noChangeAspect="1"/>
          </p:cNvPicPr>
          <p:nvPr/>
        </p:nvPicPr>
        <p:blipFill>
          <a:blip r:embed="rId3"/>
          <a:srcRect l="9617" t="17361" r="11203" b="7361"/>
          <a:stretch/>
        </p:blipFill>
        <p:spPr bwMode="auto">
          <a:xfrm rot="512085">
            <a:off x="5125707" y="3188892"/>
            <a:ext cx="7955064" cy="4319397"/>
          </a:xfrm>
          <a:prstGeom prst="rect">
            <a:avLst/>
          </a:prstGeom>
        </p:spPr>
      </p:pic>
      <p:pic>
        <p:nvPicPr>
          <p:cNvPr id="1515016413" name="Рисунок 15150164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104847" y="4241516"/>
            <a:ext cx="1600200" cy="2951067"/>
          </a:xfrm>
          <a:prstGeom prst="rect">
            <a:avLst/>
          </a:prstGeom>
        </p:spPr>
      </p:pic>
      <p:pic>
        <p:nvPicPr>
          <p:cNvPr id="703985697" name="Рисунок 70398569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225803" y="3192256"/>
            <a:ext cx="1358286" cy="1155705"/>
          </a:xfrm>
          <a:prstGeom prst="rect">
            <a:avLst/>
          </a:prstGeom>
        </p:spPr>
      </p:pic>
      <p:sp>
        <p:nvSpPr>
          <p:cNvPr id="105354463" name="Прямоугольник 105354462"/>
          <p:cNvSpPr/>
          <p:nvPr/>
        </p:nvSpPr>
        <p:spPr bwMode="auto">
          <a:xfrm>
            <a:off x="4191449" y="1413434"/>
            <a:ext cx="7076920" cy="90487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990674998" name="TextBox 990674997"/>
          <p:cNvSpPr txBox="1"/>
          <p:nvPr/>
        </p:nvSpPr>
        <p:spPr bwMode="auto">
          <a:xfrm>
            <a:off x="4255043" y="1494988"/>
            <a:ext cx="7163013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Иногда людей так много, что можно ехать только стоя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67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77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45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0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79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20292254" name="Рисунок 82029225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1448" y="0"/>
            <a:ext cx="12001500" cy="6858000"/>
          </a:xfrm>
          <a:prstGeom prst="rect">
            <a:avLst/>
          </a:prstGeom>
        </p:spPr>
      </p:pic>
      <p:sp>
        <p:nvSpPr>
          <p:cNvPr id="1855748513" name="Прямоугольник 1855748512"/>
          <p:cNvSpPr/>
          <p:nvPr/>
        </p:nvSpPr>
        <p:spPr bwMode="auto">
          <a:xfrm>
            <a:off x="750089" y="190499"/>
            <a:ext cx="7394760" cy="90487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41809757" name="TextBox 1241809756"/>
          <p:cNvSpPr txBox="1"/>
          <p:nvPr/>
        </p:nvSpPr>
        <p:spPr bwMode="auto">
          <a:xfrm>
            <a:off x="804278" y="272053"/>
            <a:ext cx="7465235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А когда людей совсем мало - я могу спокойно сесть и заниматься своими делами. </a:t>
            </a:r>
          </a:p>
        </p:txBody>
      </p:sp>
      <p:pic>
        <p:nvPicPr>
          <p:cNvPr id="165008374" name="Рисунок 165008373"/>
          <p:cNvPicPr>
            <a:picLocks noChangeAspect="1"/>
          </p:cNvPicPr>
          <p:nvPr/>
        </p:nvPicPr>
        <p:blipFill>
          <a:blip r:embed="rId3"/>
          <a:srcRect l="9616" t="21590" r="66779" b="7361"/>
          <a:stretch/>
        </p:blipFill>
        <p:spPr bwMode="auto">
          <a:xfrm flipH="1">
            <a:off x="4116057" y="2115665"/>
            <a:ext cx="2371441" cy="4076699"/>
          </a:xfrm>
          <a:prstGeom prst="rect">
            <a:avLst/>
          </a:prstGeom>
        </p:spPr>
      </p:pic>
      <p:pic>
        <p:nvPicPr>
          <p:cNvPr id="1762524483" name="Рисунок 176252448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1">
            <a:off x="2795488" y="3714750"/>
            <a:ext cx="2145371" cy="3600450"/>
          </a:xfrm>
          <a:prstGeom prst="rect">
            <a:avLst/>
          </a:prstGeom>
        </p:spPr>
      </p:pic>
      <p:sp>
        <p:nvSpPr>
          <p:cNvPr id="132596809" name="Прямоугольник 132596808"/>
          <p:cNvSpPr/>
          <p:nvPr/>
        </p:nvSpPr>
        <p:spPr bwMode="auto">
          <a:xfrm>
            <a:off x="4116057" y="1419224"/>
            <a:ext cx="7076920" cy="90487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78648530" name="TextBox 178648529"/>
          <p:cNvSpPr txBox="1"/>
          <p:nvPr/>
        </p:nvSpPr>
        <p:spPr bwMode="auto">
          <a:xfrm>
            <a:off x="4179650" y="1500778"/>
            <a:ext cx="7207653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Я буду продолжать следить за поездкой и слушать какая следующая станция!</a:t>
            </a:r>
          </a:p>
        </p:txBody>
      </p:sp>
      <p:pic>
        <p:nvPicPr>
          <p:cNvPr id="70736514" name="Рисунок 70736513"/>
          <p:cNvPicPr>
            <a:picLocks noChangeAspect="1"/>
          </p:cNvPicPr>
          <p:nvPr/>
        </p:nvPicPr>
        <p:blipFill>
          <a:blip r:embed="rId5"/>
          <a:srcRect l="20918" r="20292" b="974"/>
          <a:stretch/>
        </p:blipFill>
        <p:spPr bwMode="auto">
          <a:xfrm rot="3808608">
            <a:off x="4091516" y="5184069"/>
            <a:ext cx="547859" cy="922807"/>
          </a:xfrm>
          <a:prstGeom prst="rect">
            <a:avLst/>
          </a:prstGeom>
        </p:spPr>
      </p:pic>
      <p:sp>
        <p:nvSpPr>
          <p:cNvPr id="360084953" name="Пузырек для мыслей: облако 360084952"/>
          <p:cNvSpPr/>
          <p:nvPr/>
        </p:nvSpPr>
        <p:spPr bwMode="auto">
          <a:xfrm>
            <a:off x="6286498" y="2876549"/>
            <a:ext cx="2429850" cy="2638424"/>
          </a:xfrm>
          <a:prstGeom prst="cloudCallout">
            <a:avLst>
              <a:gd name="adj1" fmla="val -99902"/>
              <a:gd name="adj2" fmla="val 11682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2111334535" name="Рисунок 211133453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605938" y="3209924"/>
            <a:ext cx="1843711" cy="1884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9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4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33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08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246</Words>
  <Application>Microsoft Office PowerPoint</Application>
  <DocSecurity>0</DocSecurity>
  <PresentationFormat>Широкоэкранный</PresentationFormat>
  <Paragraphs>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Asana</vt:lpstr>
      <vt:lpstr>Calibri</vt:lpstr>
      <vt:lpstr>Carlito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Социальную историю подготовила Полина Жданова, психолог Центра "Пространство общения"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cp:lastModifiedBy>Матвей Петухов</cp:lastModifiedBy>
  <cp:revision>9</cp:revision>
  <dcterms:created xsi:type="dcterms:W3CDTF">2023-08-25T13:22:51Z</dcterms:created>
  <dcterms:modified xsi:type="dcterms:W3CDTF">2025-04-03T08:05:24Z</dcterms:modified>
  <cp:category/>
  <dc:identifier/>
  <cp:contentStatus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1</vt:i4>
  </property>
</Properties>
</file>