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12192000" cy="6858000"/>
  <p:defaultTextStyle>
    <a:defPPr>
      <a:defRPr lang="ru-RU"/>
    </a:def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72" y="25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0443820A-0E64-48F8-9055-FF0DD326791F}" type="slidenum">
              <a:r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10972079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10972079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43333E65-E319-423D-A2F3-391F9AD0C527}" type="slidenum">
              <a:r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 bwMode="auto"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9A71CA36-5B07-4E7D-959F-2DAA2C004824}" type="slidenum">
              <a:rPr/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 bwMode="auto">
          <a:xfrm>
            <a:off x="431928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 bwMode="auto">
          <a:xfrm>
            <a:off x="802872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 bwMode="auto">
          <a:xfrm>
            <a:off x="431928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 bwMode="auto">
          <a:xfrm>
            <a:off x="802872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EC69DE03-561F-4E27-872C-F6EF2C2AABB2}" type="slidenum">
              <a:rPr/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 bwMode="auto">
          <a:xfrm>
            <a:off x="609480" y="1604520"/>
            <a:ext cx="10972079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DBAF7565-BD3D-4988-BF27-19ACCF1FF09C}" type="slidenum">
              <a:rPr/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10972079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BADD4291-E64D-4ACE-9606-872F71F26F53}" type="slidenum">
              <a:r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E7848800-600E-4D7C-8C16-56913FC2CB79}" type="slidenum">
              <a:r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83F740C6-2FCF-4DC5-BD09-D174C89031A2}" type="slidenum">
              <a:r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 bwMode="auto">
          <a:xfrm>
            <a:off x="1523880" y="1122480"/>
            <a:ext cx="9142920" cy="11063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defRPr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24CE1E4F-90CD-444A-9102-28A7F8C6D4A3}" type="slidenum">
              <a:r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54B77554-3C92-4FB0-A5BA-1538CE874445}" type="slidenum">
              <a:r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 bwMode="auto"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CE45E5D0-7D09-4149-8883-20EC63A466B5}" type="slidenum">
              <a:r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10972079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  <a:defRPr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EC5258FE-DB84-45B9-9B37-2835BC5834A2}" type="slidenum">
              <a:r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 bwMode="auto">
          <a:xfrm>
            <a:off x="1523880" y="1122480"/>
            <a:ext cx="9142920" cy="238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  <a:defRPr/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 bwMode="auto">
          <a:xfrm>
            <a:off x="609480" y="1604520"/>
            <a:ext cx="10972079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ftr" idx="1"/>
          </p:nvPr>
        </p:nvSpPr>
        <p:spPr bwMode="auto"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&lt;footer&gt;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2"/>
          </p:nvPr>
        </p:nvSpPr>
        <p:spPr bwMode="auto"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pos="0" algn="l"/>
              </a:tabLst>
              <a:defRPr/>
            </a:pPr>
            <a:fld id="{5A182F08-8818-4767-99C4-3366E5EE4C41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dt" idx="3"/>
          </p:nvPr>
        </p:nvSpPr>
        <p:spPr bwMode="auto"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  <a:defRPr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747577710" name="Рисунок 174757770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16933" y="-9524"/>
            <a:ext cx="12248008" cy="6889504"/>
          </a:xfrm>
          <a:prstGeom prst="rect">
            <a:avLst/>
          </a:prstGeom>
        </p:spPr>
      </p:pic>
      <p:pic>
        <p:nvPicPr>
          <p:cNvPr id="1884378380" name="Рисунок 188437837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558212" y="3578358"/>
            <a:ext cx="1729762" cy="3301621"/>
          </a:xfrm>
          <a:prstGeom prst="rect">
            <a:avLst/>
          </a:prstGeom>
        </p:spPr>
      </p:pic>
      <p:pic>
        <p:nvPicPr>
          <p:cNvPr id="1885795258" name="Рисунок 188579525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651367" y="2222838"/>
            <a:ext cx="1543452" cy="1412258"/>
          </a:xfrm>
          <a:prstGeom prst="rect">
            <a:avLst/>
          </a:prstGeom>
        </p:spPr>
      </p:pic>
      <p:sp>
        <p:nvSpPr>
          <p:cNvPr id="568143957" name="Прямоугольник 568143956"/>
          <p:cNvSpPr/>
          <p:nvPr/>
        </p:nvSpPr>
        <p:spPr bwMode="auto">
          <a:xfrm>
            <a:off x="2010749" y="5102127"/>
            <a:ext cx="6105524" cy="131445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798625318" name="TextBox 798625317"/>
          <p:cNvSpPr txBox="1"/>
          <p:nvPr/>
        </p:nvSpPr>
        <p:spPr bwMode="auto">
          <a:xfrm>
            <a:off x="2266290" y="5393770"/>
            <a:ext cx="5498278" cy="45756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400" b="1"/>
              <a:t>Я скоро полечу на самолете!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818291763" name="Рисунок 181829176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499" y="5906"/>
            <a:ext cx="12439649" cy="6997303"/>
          </a:xfrm>
          <a:prstGeom prst="rect">
            <a:avLst/>
          </a:prstGeom>
        </p:spPr>
      </p:pic>
      <p:pic>
        <p:nvPicPr>
          <p:cNvPr id="451745096" name="Рисунок 45174509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880855" y="4210049"/>
            <a:ext cx="530901" cy="485775"/>
          </a:xfrm>
          <a:prstGeom prst="rect">
            <a:avLst/>
          </a:prstGeom>
        </p:spPr>
      </p:pic>
      <p:sp>
        <p:nvSpPr>
          <p:cNvPr id="598272158" name="Прямоугольник 598272157"/>
          <p:cNvSpPr/>
          <p:nvPr/>
        </p:nvSpPr>
        <p:spPr bwMode="auto">
          <a:xfrm>
            <a:off x="562948" y="207525"/>
            <a:ext cx="10645620" cy="65752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55627761" name="TextBox 155627760"/>
          <p:cNvSpPr txBox="1"/>
          <p:nvPr/>
        </p:nvSpPr>
        <p:spPr bwMode="auto">
          <a:xfrm>
            <a:off x="562948" y="207525"/>
            <a:ext cx="10685348" cy="42707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200" b="1"/>
              <a:t>Иногда нужно сесть в специальный автобус, который отвезет к самолету.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90010539" name="Рисунок 139001053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74" y="48279"/>
            <a:ext cx="12115800" cy="6815137"/>
          </a:xfrm>
          <a:prstGeom prst="rect">
            <a:avLst/>
          </a:prstGeom>
        </p:spPr>
      </p:pic>
      <p:pic>
        <p:nvPicPr>
          <p:cNvPr id="2054551140" name="Рисунок 205455113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574828" y="569773"/>
            <a:ext cx="3944324" cy="1849099"/>
          </a:xfrm>
          <a:prstGeom prst="rect">
            <a:avLst/>
          </a:prstGeom>
        </p:spPr>
      </p:pic>
      <p:pic>
        <p:nvPicPr>
          <p:cNvPr id="1672206598" name="Рисунок 167220659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786687" y="3905249"/>
            <a:ext cx="1464931" cy="2796135"/>
          </a:xfrm>
          <a:prstGeom prst="rect">
            <a:avLst/>
          </a:prstGeom>
        </p:spPr>
      </p:pic>
      <p:pic>
        <p:nvPicPr>
          <p:cNvPr id="24959025" name="Рисунок 24959024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7982826" y="3056661"/>
            <a:ext cx="1072654" cy="912674"/>
          </a:xfrm>
          <a:prstGeom prst="rect">
            <a:avLst/>
          </a:prstGeom>
        </p:spPr>
      </p:pic>
      <p:sp>
        <p:nvSpPr>
          <p:cNvPr id="641454035" name="Прямоугольник 641454034"/>
          <p:cNvSpPr/>
          <p:nvPr/>
        </p:nvSpPr>
        <p:spPr bwMode="auto">
          <a:xfrm>
            <a:off x="324823" y="241012"/>
            <a:ext cx="6059209" cy="762359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479858401" name="TextBox 479858400"/>
          <p:cNvSpPr txBox="1"/>
          <p:nvPr/>
        </p:nvSpPr>
        <p:spPr bwMode="auto">
          <a:xfrm>
            <a:off x="324823" y="241012"/>
            <a:ext cx="5699169" cy="74110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200" b="1" dirty="0" err="1"/>
              <a:t>Все</a:t>
            </a:r>
            <a:r>
              <a:rPr sz="2200" b="1" dirty="0"/>
              <a:t> </a:t>
            </a:r>
            <a:r>
              <a:rPr sz="2200" b="1" dirty="0" err="1"/>
              <a:t>пассажиры</a:t>
            </a:r>
            <a:r>
              <a:rPr sz="2200" b="1" dirty="0"/>
              <a:t> </a:t>
            </a:r>
            <a:r>
              <a:rPr sz="2200" b="1" dirty="0" err="1"/>
              <a:t>заходят</a:t>
            </a:r>
            <a:r>
              <a:rPr sz="2200" b="1" dirty="0"/>
              <a:t> </a:t>
            </a:r>
            <a:r>
              <a:rPr sz="2200" b="1" dirty="0" err="1"/>
              <a:t>по</a:t>
            </a:r>
            <a:r>
              <a:rPr sz="2200" b="1" dirty="0"/>
              <a:t> </a:t>
            </a:r>
            <a:r>
              <a:rPr sz="2200" b="1" dirty="0" err="1"/>
              <a:t>лестнице</a:t>
            </a:r>
            <a:r>
              <a:rPr sz="2200" b="1" dirty="0"/>
              <a:t> в </a:t>
            </a:r>
            <a:r>
              <a:rPr sz="2200" b="1" dirty="0" err="1"/>
              <a:t>самолет</a:t>
            </a:r>
            <a:r>
              <a:rPr sz="2200" b="1" dirty="0"/>
              <a:t>. </a:t>
            </a:r>
            <a:r>
              <a:rPr sz="2200" b="1" dirty="0" err="1"/>
              <a:t>Самолеты</a:t>
            </a:r>
            <a:r>
              <a:rPr sz="2200" b="1" dirty="0"/>
              <a:t> </a:t>
            </a:r>
            <a:r>
              <a:rPr sz="2200" b="1" dirty="0" err="1"/>
              <a:t>так</a:t>
            </a:r>
            <a:r>
              <a:rPr sz="2200" b="1" dirty="0"/>
              <a:t> </a:t>
            </a:r>
            <a:r>
              <a:rPr sz="2200" b="1" dirty="0" err="1"/>
              <a:t>близко</a:t>
            </a:r>
            <a:r>
              <a:rPr sz="2200" b="1" dirty="0"/>
              <a:t>!</a:t>
            </a:r>
          </a:p>
        </p:txBody>
      </p:sp>
      <p:pic>
        <p:nvPicPr>
          <p:cNvPr id="1068957843" name="Рисунок 1068957842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7909553" y="2853766"/>
            <a:ext cx="1219199" cy="11155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2054551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2054551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6" fill="hold">
                                          <p:stCondLst>
                                            <p:cond delay="2994"/>
                                          </p:stCondLst>
                                        </p:cTn>
                                        <p:tgtEl>
                                          <p:spTgt spid="205455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59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95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05166542" name="Рисунок 60516654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16932" y="-9524"/>
            <a:ext cx="12248007" cy="6889503"/>
          </a:xfrm>
          <a:prstGeom prst="rect">
            <a:avLst/>
          </a:prstGeom>
        </p:spPr>
      </p:pic>
      <p:pic>
        <p:nvPicPr>
          <p:cNvPr id="30610223" name="Рисунок 3061022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662986" y="4029073"/>
            <a:ext cx="1464931" cy="2796134"/>
          </a:xfrm>
          <a:prstGeom prst="rect">
            <a:avLst/>
          </a:prstGeom>
        </p:spPr>
      </p:pic>
      <p:pic>
        <p:nvPicPr>
          <p:cNvPr id="1327093843" name="Рисунок 132709384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785852" y="2977589"/>
            <a:ext cx="1219199" cy="1115568"/>
          </a:xfrm>
          <a:prstGeom prst="rect">
            <a:avLst/>
          </a:prstGeom>
        </p:spPr>
      </p:pic>
      <p:sp>
        <p:nvSpPr>
          <p:cNvPr id="1511861212" name="Прямоугольник 1511861211"/>
          <p:cNvSpPr/>
          <p:nvPr/>
        </p:nvSpPr>
        <p:spPr bwMode="auto">
          <a:xfrm>
            <a:off x="629623" y="5427141"/>
            <a:ext cx="2905125" cy="1002233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976375952" name="TextBox 976375951"/>
          <p:cNvSpPr txBox="1"/>
          <p:nvPr/>
        </p:nvSpPr>
        <p:spPr bwMode="auto">
          <a:xfrm>
            <a:off x="839416" y="5699477"/>
            <a:ext cx="2592288" cy="45756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400" b="1" dirty="0"/>
              <a:t>Я </a:t>
            </a:r>
            <a:r>
              <a:rPr sz="2400" b="1" dirty="0" err="1"/>
              <a:t>готов</a:t>
            </a:r>
            <a:r>
              <a:rPr sz="2400" b="1" dirty="0"/>
              <a:t> </a:t>
            </a:r>
            <a:r>
              <a:rPr sz="2400" b="1" dirty="0" err="1"/>
              <a:t>лететь</a:t>
            </a:r>
            <a:r>
              <a:rPr sz="2400" b="1" dirty="0"/>
              <a:t>!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 descr="Изображение выглядит как Красочность, Сирень, синий, фиолетовый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C995459-EB2C-4DBB-047E-4A739A3476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35364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10E0B588-2A91-7926-649A-97829E97E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2745745"/>
            <a:ext cx="10874603" cy="158075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z="1600" dirty="0"/>
              <a:t>Социальную историю подготовила Полина Жданова,</a:t>
            </a:r>
            <a:br>
              <a:rPr lang="ru-RU" sz="1600" dirty="0"/>
            </a:br>
            <a:r>
              <a:rPr lang="ru-RU" sz="1600" dirty="0"/>
              <a:t>психолог Центра </a:t>
            </a:r>
            <a:r>
              <a:rPr lang="ru-RU" sz="1600" dirty="0">
                <a:latin typeface="+mn-lt"/>
                <a:ea typeface="+mn-ea"/>
                <a:cs typeface="+mn-cs"/>
              </a:rPr>
              <a:t>"</a:t>
            </a:r>
            <a:r>
              <a:rPr lang="ru-RU" sz="1600" dirty="0"/>
              <a:t>Пространство общения</a:t>
            </a:r>
            <a:r>
              <a:rPr lang="ru-RU" sz="1600" dirty="0">
                <a:latin typeface="+mn-lt"/>
                <a:ea typeface="+mn-ea"/>
                <a:cs typeface="+mn-cs"/>
              </a:rPr>
              <a:t>"</a:t>
            </a:r>
            <a:endParaRPr lang="en-US" sz="1600" dirty="0"/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EAC87125-F6C9-017C-FC27-91FC69EC44BE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477980" y="4872922"/>
            <a:ext cx="8066292" cy="120814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spcBef>
                <a:spcPts val="1000"/>
              </a:spcBef>
              <a:buNone/>
            </a:pPr>
            <a:r>
              <a:rPr lang="ru-RU" sz="1400" dirty="0">
                <a:latin typeface="+mn-lt"/>
                <a:ea typeface="+mn-ea"/>
                <a:cs typeface="+mn-cs"/>
              </a:rPr>
              <a:t>Проект "Ключ к общению" реализуется при поддержке Департамента труда и социальной защиты населения города Москвы и Конкурса грантов "Москва - добрый город"</a:t>
            </a:r>
            <a:endParaRPr lang="en-US" sz="1400" dirty="0">
              <a:latin typeface="+mn-lt"/>
              <a:ea typeface="+mn-ea"/>
              <a:cs typeface="+mn-cs"/>
            </a:endParaRPr>
          </a:p>
        </p:txBody>
      </p:sp>
      <p:pic>
        <p:nvPicPr>
          <p:cNvPr id="2" name="Рисунок 1" descr="Изображение выглядит как логотип, Графика, Шрифт, текс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DD99B8B-E4D9-B412-71F4-793F3F6825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325787"/>
            <a:ext cx="3997682" cy="181629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35066E7-48EE-1ACC-402B-A0275B1E73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173" y="2010870"/>
            <a:ext cx="3641422" cy="103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477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15289735" name="Рисунок 101528973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6141" y="19049"/>
            <a:ext cx="12106358" cy="6809826"/>
          </a:xfrm>
          <a:prstGeom prst="rect">
            <a:avLst/>
          </a:prstGeom>
        </p:spPr>
      </p:pic>
      <p:pic>
        <p:nvPicPr>
          <p:cNvPr id="5329035" name="Рисунок 532903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9940" y="47532"/>
            <a:ext cx="12182558" cy="6852688"/>
          </a:xfrm>
          <a:prstGeom prst="rect">
            <a:avLst/>
          </a:prstGeom>
        </p:spPr>
      </p:pic>
      <p:pic>
        <p:nvPicPr>
          <p:cNvPr id="597489251" name="Рисунок 597489250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1">
            <a:off x="19940" y="-45076"/>
            <a:ext cx="12220361" cy="6873953"/>
          </a:xfrm>
          <a:prstGeom prst="rect">
            <a:avLst/>
          </a:prstGeom>
        </p:spPr>
      </p:pic>
      <p:pic>
        <p:nvPicPr>
          <p:cNvPr id="680050569" name="Рисунок 680050568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9434511" y="3838846"/>
            <a:ext cx="1619887" cy="3091901"/>
          </a:xfrm>
          <a:prstGeom prst="rect">
            <a:avLst/>
          </a:prstGeom>
        </p:spPr>
      </p:pic>
      <p:pic>
        <p:nvPicPr>
          <p:cNvPr id="2139088858" name="Рисунок 2139088857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9458441" y="2457590"/>
            <a:ext cx="1572027" cy="1438405"/>
          </a:xfrm>
          <a:prstGeom prst="rect">
            <a:avLst/>
          </a:prstGeom>
        </p:spPr>
      </p:pic>
      <p:sp>
        <p:nvSpPr>
          <p:cNvPr id="1993072573" name="Прямоугольник 1993072572"/>
          <p:cNvSpPr/>
          <p:nvPr/>
        </p:nvSpPr>
        <p:spPr bwMode="auto">
          <a:xfrm>
            <a:off x="267673" y="168177"/>
            <a:ext cx="6448425" cy="810729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96929179" name="TextBox 196929178"/>
          <p:cNvSpPr txBox="1"/>
          <p:nvPr/>
        </p:nvSpPr>
        <p:spPr bwMode="auto">
          <a:xfrm>
            <a:off x="224271" y="280392"/>
            <a:ext cx="6597323" cy="6099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2400" b="1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Сначала мы с семьей  поедем на машине</a:t>
            </a:r>
            <a:r>
              <a:rPr lang="ru-RU" sz="2400" b="0" i="0" u="none" strike="noStrike" cap="none" spc="0">
                <a:solidFill>
                  <a:srgbClr val="000000"/>
                </a:solidFill>
                <a:latin typeface="Arial"/>
                <a:ea typeface="DejaVu Sans"/>
                <a:cs typeface="DejaVu Sans"/>
              </a:rPr>
              <a:t> </a:t>
            </a:r>
            <a:endParaRPr sz="2400"/>
          </a:p>
          <a:p>
            <a:pPr>
              <a:defRPr/>
            </a:pPr>
            <a:endParaRPr/>
          </a:p>
        </p:txBody>
      </p:sp>
      <p:sp>
        <p:nvSpPr>
          <p:cNvPr id="178635261" name="Прямоугольник 178635260"/>
          <p:cNvSpPr/>
          <p:nvPr/>
        </p:nvSpPr>
        <p:spPr bwMode="auto">
          <a:xfrm>
            <a:off x="8471237" y="232023"/>
            <a:ext cx="2245740" cy="658329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469664464" name="TextBox 1469664463"/>
          <p:cNvSpPr txBox="1"/>
          <p:nvPr/>
        </p:nvSpPr>
        <p:spPr bwMode="auto">
          <a:xfrm>
            <a:off x="8515414" y="344762"/>
            <a:ext cx="2157385" cy="45756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lang="ru-RU" sz="2400" b="1" i="0" u="none" strike="noStrike" cap="none" spc="0">
                <a:solidFill>
                  <a:srgbClr val="000000"/>
                </a:solidFill>
                <a:latin typeface="Arial"/>
                <a:ea typeface="DejaVu Sans"/>
                <a:cs typeface="DejaVu Sans"/>
              </a:rPr>
              <a:t>или на такси </a:t>
            </a:r>
            <a:endParaRPr sz="2400" b="1"/>
          </a:p>
        </p:txBody>
      </p:sp>
      <p:sp>
        <p:nvSpPr>
          <p:cNvPr id="548560667" name="TextBox 548560666"/>
          <p:cNvSpPr txBox="1"/>
          <p:nvPr/>
        </p:nvSpPr>
        <p:spPr bwMode="auto">
          <a:xfrm>
            <a:off x="8471237" y="332408"/>
            <a:ext cx="2508864" cy="45756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lang="ru-RU" sz="2400" b="1" i="0" u="none" strike="noStrike" cap="none" spc="0">
                <a:solidFill>
                  <a:srgbClr val="000000"/>
                </a:solidFill>
                <a:latin typeface="Arial"/>
                <a:ea typeface="DejaVu Sans"/>
                <a:cs typeface="DejaVu Sans"/>
              </a:rPr>
              <a:t>или на метро </a:t>
            </a:r>
            <a:endParaRPr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97489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97489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748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635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9664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929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307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329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329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9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9664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56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48171063" name="Рисунок 134817106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-4762" y="-2678"/>
            <a:ext cx="12201525" cy="6863357"/>
          </a:xfrm>
          <a:prstGeom prst="rect">
            <a:avLst/>
          </a:prstGeom>
        </p:spPr>
      </p:pic>
      <p:sp>
        <p:nvSpPr>
          <p:cNvPr id="1394091826" name="Прямоугольник 1394091825"/>
          <p:cNvSpPr/>
          <p:nvPr/>
        </p:nvSpPr>
        <p:spPr bwMode="auto">
          <a:xfrm>
            <a:off x="220002" y="192581"/>
            <a:ext cx="6448425" cy="810729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418037572" name="TextBox 418037571"/>
          <p:cNvSpPr txBox="1"/>
          <p:nvPr/>
        </p:nvSpPr>
        <p:spPr bwMode="auto">
          <a:xfrm>
            <a:off x="220002" y="186286"/>
            <a:ext cx="6308046" cy="82332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400" b="1" dirty="0" err="1"/>
              <a:t>Мы</a:t>
            </a:r>
            <a:r>
              <a:rPr sz="2400" b="1" dirty="0"/>
              <a:t> </a:t>
            </a:r>
            <a:r>
              <a:rPr sz="2400" b="1" dirty="0" err="1"/>
              <a:t>приедем</a:t>
            </a:r>
            <a:r>
              <a:rPr sz="2400" b="1" dirty="0"/>
              <a:t> в </a:t>
            </a:r>
            <a:r>
              <a:rPr sz="2400" b="1" dirty="0" err="1"/>
              <a:t>аэропорт</a:t>
            </a:r>
            <a:r>
              <a:rPr sz="2400" b="1" dirty="0"/>
              <a:t>. </a:t>
            </a:r>
            <a:r>
              <a:rPr sz="2400" b="1" dirty="0" err="1"/>
              <a:t>Там</a:t>
            </a:r>
            <a:r>
              <a:rPr sz="2400" b="1" dirty="0"/>
              <a:t> </a:t>
            </a:r>
            <a:r>
              <a:rPr sz="2400" b="1" dirty="0" err="1"/>
              <a:t>очень</a:t>
            </a:r>
            <a:r>
              <a:rPr sz="2400" b="1" dirty="0"/>
              <a:t> </a:t>
            </a:r>
            <a:r>
              <a:rPr sz="2400" b="1" dirty="0" err="1"/>
              <a:t>много</a:t>
            </a:r>
            <a:r>
              <a:rPr sz="2400" b="1" dirty="0"/>
              <a:t> </a:t>
            </a:r>
            <a:r>
              <a:rPr sz="2400" b="1" dirty="0" err="1"/>
              <a:t>самолетов</a:t>
            </a:r>
            <a:r>
              <a:rPr sz="2400" b="1" dirty="0"/>
              <a:t>, </a:t>
            </a:r>
            <a:r>
              <a:rPr sz="2400" b="1" dirty="0" err="1"/>
              <a:t>один</a:t>
            </a:r>
            <a:r>
              <a:rPr sz="2400" b="1" dirty="0"/>
              <a:t> </a:t>
            </a:r>
            <a:r>
              <a:rPr sz="2400" b="1" dirty="0" err="1"/>
              <a:t>из</a:t>
            </a:r>
            <a:r>
              <a:rPr sz="2400" b="1" dirty="0"/>
              <a:t> </a:t>
            </a:r>
            <a:r>
              <a:rPr sz="2400" b="1" dirty="0" err="1"/>
              <a:t>них</a:t>
            </a:r>
            <a:r>
              <a:rPr sz="2400" b="1" dirty="0"/>
              <a:t> - </a:t>
            </a:r>
            <a:r>
              <a:rPr sz="2400" b="1" dirty="0" err="1"/>
              <a:t>наш</a:t>
            </a:r>
            <a:endParaRPr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75597067" name="Рисунок 17559706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0024" y="11264"/>
            <a:ext cx="12172950" cy="6847284"/>
          </a:xfrm>
          <a:prstGeom prst="rect">
            <a:avLst/>
          </a:prstGeom>
        </p:spPr>
      </p:pic>
      <p:pic>
        <p:nvPicPr>
          <p:cNvPr id="1470077834" name="Рисунок 1470077833"/>
          <p:cNvPicPr>
            <a:picLocks noChangeAspect="1"/>
          </p:cNvPicPr>
          <p:nvPr/>
        </p:nvPicPr>
        <p:blipFill>
          <a:blip r:embed="rId3"/>
          <a:srcRect l="25657" r="21119"/>
          <a:stretch/>
        </p:blipFill>
        <p:spPr bwMode="auto">
          <a:xfrm>
            <a:off x="4782037" y="3970057"/>
            <a:ext cx="2744662" cy="2945092"/>
          </a:xfrm>
          <a:prstGeom prst="rect">
            <a:avLst/>
          </a:prstGeom>
        </p:spPr>
      </p:pic>
      <p:sp>
        <p:nvSpPr>
          <p:cNvPr id="613284822" name="Прямоугольник 613284821"/>
          <p:cNvSpPr/>
          <p:nvPr/>
        </p:nvSpPr>
        <p:spPr bwMode="auto">
          <a:xfrm>
            <a:off x="386195" y="244377"/>
            <a:ext cx="6953971" cy="1089121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829217095" name="TextBox 829217094"/>
          <p:cNvSpPr txBox="1"/>
          <p:nvPr/>
        </p:nvSpPr>
        <p:spPr bwMode="auto">
          <a:xfrm>
            <a:off x="342793" y="387252"/>
            <a:ext cx="6997373" cy="134147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2400" b="1" i="0" u="none" strike="noStrike" cap="none" spc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Внутри очень </a:t>
            </a:r>
            <a:r>
              <a:rPr lang="ru-RU" sz="2400" b="1" i="0" u="none" strike="noStrike" cap="none" spc="0" dirty="0" err="1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очень</a:t>
            </a:r>
            <a:r>
              <a:rPr lang="ru-RU" sz="2400" b="1" i="0" u="none" strike="noStrike" cap="none" spc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много людей! Я должен держаться рядом со своей семьей. </a:t>
            </a:r>
            <a:endParaRPr sz="2400" dirty="0"/>
          </a:p>
          <a:p>
            <a:pPr>
              <a:defRPr/>
            </a:pPr>
            <a:r>
              <a:rPr lang="ru-RU" sz="2400" b="0" i="0" u="none" strike="noStrike" cap="none" spc="0" dirty="0">
                <a:solidFill>
                  <a:srgbClr val="000000"/>
                </a:solidFill>
                <a:latin typeface="Arial"/>
                <a:ea typeface="DejaVu Sans"/>
                <a:cs typeface="DejaVu Sans"/>
              </a:rPr>
              <a:t> </a:t>
            </a:r>
            <a:endParaRPr sz="2400" dirty="0"/>
          </a:p>
          <a:p>
            <a:pPr>
              <a:defRPr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7559706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51537873" name="Рисунок 15153787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4287" y="50899"/>
            <a:ext cx="12011023" cy="6756200"/>
          </a:xfrm>
          <a:prstGeom prst="rect">
            <a:avLst/>
          </a:prstGeom>
        </p:spPr>
      </p:pic>
      <p:pic>
        <p:nvPicPr>
          <p:cNvPr id="362104613" name="Рисунок 362104612"/>
          <p:cNvPicPr>
            <a:picLocks noChangeAspect="1"/>
          </p:cNvPicPr>
          <p:nvPr/>
        </p:nvPicPr>
        <p:blipFill>
          <a:blip r:embed="rId3"/>
          <a:srcRect l="25657" r="21119"/>
          <a:stretch/>
        </p:blipFill>
        <p:spPr bwMode="auto">
          <a:xfrm>
            <a:off x="4782035" y="4093748"/>
            <a:ext cx="2629387" cy="2821399"/>
          </a:xfrm>
          <a:prstGeom prst="rect">
            <a:avLst/>
          </a:prstGeom>
        </p:spPr>
      </p:pic>
      <p:pic>
        <p:nvPicPr>
          <p:cNvPr id="1119756517" name="Рисунок 111975651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16903" y="1733548"/>
            <a:ext cx="2726308" cy="2209800"/>
          </a:xfrm>
          <a:prstGeom prst="rect">
            <a:avLst/>
          </a:prstGeom>
        </p:spPr>
      </p:pic>
      <p:pic>
        <p:nvPicPr>
          <p:cNvPr id="726350597" name="Рисунок 72635059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1">
            <a:off x="9152146" y="1609723"/>
            <a:ext cx="2726307" cy="2209800"/>
          </a:xfrm>
          <a:prstGeom prst="rect">
            <a:avLst/>
          </a:prstGeom>
        </p:spPr>
      </p:pic>
      <p:pic>
        <p:nvPicPr>
          <p:cNvPr id="1561465972" name="Рисунок 1561465971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4724156" y="4410074"/>
            <a:ext cx="1295642" cy="1295642"/>
          </a:xfrm>
          <a:prstGeom prst="rect">
            <a:avLst/>
          </a:prstGeom>
        </p:spPr>
      </p:pic>
      <p:sp>
        <p:nvSpPr>
          <p:cNvPr id="2104726464" name="Прямоугольник 2104726463"/>
          <p:cNvSpPr/>
          <p:nvPr/>
        </p:nvSpPr>
        <p:spPr bwMode="auto">
          <a:xfrm>
            <a:off x="2843211" y="180974"/>
            <a:ext cx="7130437" cy="113347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114459247" name="TextBox 1114459246"/>
          <p:cNvSpPr txBox="1"/>
          <p:nvPr/>
        </p:nvSpPr>
        <p:spPr bwMode="auto">
          <a:xfrm>
            <a:off x="2887735" y="106319"/>
            <a:ext cx="7047685" cy="134147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2400" b="1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В аэропорту бывает очень шумно. Люди разговаривают друг с другом, все время звучат объявления на разных языках. </a:t>
            </a:r>
            <a:r>
              <a:rPr lang="ru-RU" sz="2400" b="1" i="0" u="none" strike="noStrike" cap="none" spc="0">
                <a:solidFill>
                  <a:srgbClr val="000000"/>
                </a:solidFill>
                <a:latin typeface="Arial"/>
                <a:ea typeface="DejaVu Sans"/>
                <a:cs typeface="DejaVu Sans"/>
              </a:rPr>
              <a:t> </a:t>
            </a:r>
            <a:endParaRPr sz="2400"/>
          </a:p>
          <a:p>
            <a:pPr>
              <a:defRPr/>
            </a:pPr>
            <a:endParaRPr/>
          </a:p>
        </p:txBody>
      </p:sp>
      <p:sp>
        <p:nvSpPr>
          <p:cNvPr id="1375905383" name="TextBox 1375905382"/>
          <p:cNvSpPr txBox="1"/>
          <p:nvPr/>
        </p:nvSpPr>
        <p:spPr bwMode="auto">
          <a:xfrm>
            <a:off x="2877208" y="295093"/>
            <a:ext cx="7062444" cy="6099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2400" b="1" i="0" u="none" strike="noStrike" cap="none" spc="0">
                <a:solidFill>
                  <a:srgbClr val="000000"/>
                </a:solidFill>
                <a:latin typeface="Arial"/>
                <a:ea typeface="DejaVu Sans"/>
                <a:cs typeface="DejaVu Sans"/>
              </a:rPr>
              <a:t>Я могу закрыть уши руками или наушниками </a:t>
            </a:r>
            <a:endParaRPr sz="2400"/>
          </a:p>
          <a:p>
            <a:pPr>
              <a:defRPr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7565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999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197565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197565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999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197565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197565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3505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999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263505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63505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39999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63505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63505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45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90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1465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441352377" name="Рисунок 144135237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499" y="9524"/>
            <a:ext cx="12125324" cy="6820495"/>
          </a:xfrm>
          <a:prstGeom prst="rect">
            <a:avLst/>
          </a:prstGeom>
        </p:spPr>
      </p:pic>
      <p:pic>
        <p:nvPicPr>
          <p:cNvPr id="1322036567" name="Рисунок 1322036566"/>
          <p:cNvPicPr>
            <a:picLocks noChangeAspect="1"/>
          </p:cNvPicPr>
          <p:nvPr/>
        </p:nvPicPr>
        <p:blipFill>
          <a:blip r:embed="rId3"/>
          <a:srcRect l="25657" r="21119"/>
          <a:stretch/>
        </p:blipFill>
        <p:spPr bwMode="auto">
          <a:xfrm>
            <a:off x="1162536" y="2019299"/>
            <a:ext cx="4562656" cy="4895846"/>
          </a:xfrm>
          <a:prstGeom prst="rect">
            <a:avLst/>
          </a:prstGeom>
        </p:spPr>
      </p:pic>
      <p:sp>
        <p:nvSpPr>
          <p:cNvPr id="1411438206" name="Прямоугольник 1411438205"/>
          <p:cNvSpPr/>
          <p:nvPr/>
        </p:nvSpPr>
        <p:spPr bwMode="auto">
          <a:xfrm>
            <a:off x="95250" y="9524"/>
            <a:ext cx="12001498" cy="113347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024508913" name="TextBox 1024508912"/>
          <p:cNvSpPr txBox="1"/>
          <p:nvPr/>
        </p:nvSpPr>
        <p:spPr bwMode="auto">
          <a:xfrm>
            <a:off x="152400" y="114297"/>
            <a:ext cx="11914399" cy="9757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2400" b="1" i="0" u="none" strike="noStrike" cap="none" spc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В аэропорту люди проходят много проверок. Специальные люди смотрят наши вещи, документы...</a:t>
            </a:r>
            <a:endParaRPr sz="2400" b="1"/>
          </a:p>
          <a:p>
            <a:pPr>
              <a:defRPr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03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22036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22036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56236530" name="Рисунок 25623652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499" y="49455"/>
            <a:ext cx="12205674" cy="6865691"/>
          </a:xfrm>
          <a:prstGeom prst="rect">
            <a:avLst/>
          </a:prstGeom>
        </p:spPr>
      </p:pic>
      <p:pic>
        <p:nvPicPr>
          <p:cNvPr id="514692468" name="Рисунок 514692467"/>
          <p:cNvPicPr>
            <a:picLocks noChangeAspect="1"/>
          </p:cNvPicPr>
          <p:nvPr/>
        </p:nvPicPr>
        <p:blipFill>
          <a:blip r:embed="rId3"/>
          <a:srcRect l="25657" r="21119"/>
          <a:stretch/>
        </p:blipFill>
        <p:spPr bwMode="auto">
          <a:xfrm flipH="1">
            <a:off x="5848349" y="1190581"/>
            <a:ext cx="5334975" cy="5724564"/>
          </a:xfrm>
          <a:prstGeom prst="rect">
            <a:avLst/>
          </a:prstGeom>
        </p:spPr>
      </p:pic>
      <p:sp>
        <p:nvSpPr>
          <p:cNvPr id="1528118344" name="Прямоугольник 1528118343"/>
          <p:cNvSpPr/>
          <p:nvPr/>
        </p:nvSpPr>
        <p:spPr bwMode="auto">
          <a:xfrm>
            <a:off x="58124" y="109537"/>
            <a:ext cx="6584461" cy="113347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117208233" name="TextBox 1117208232"/>
          <p:cNvSpPr txBox="1"/>
          <p:nvPr/>
        </p:nvSpPr>
        <p:spPr bwMode="auto">
          <a:xfrm>
            <a:off x="58124" y="109537"/>
            <a:ext cx="6982544" cy="118908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400"/>
              <a:t> ...Просят пройти через рамки. </a:t>
            </a:r>
            <a:br>
              <a:rPr sz="2400"/>
            </a:br>
            <a:r>
              <a:rPr sz="2400"/>
              <a:t>Я буду спокойным и буду делать то, что мне говорят сотрудники аэропорта и родители.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9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14692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1469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57502315" name="Рисунок 15750231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19049"/>
            <a:ext cx="12191999" cy="6858000"/>
          </a:xfrm>
          <a:prstGeom prst="rect">
            <a:avLst/>
          </a:prstGeom>
        </p:spPr>
      </p:pic>
      <p:pic>
        <p:nvPicPr>
          <p:cNvPr id="5088619" name="Рисунок 508861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21016319" flipH="1">
            <a:off x="1170816" y="3738443"/>
            <a:ext cx="1309619" cy="2615373"/>
          </a:xfrm>
          <a:prstGeom prst="rect">
            <a:avLst/>
          </a:prstGeom>
        </p:spPr>
      </p:pic>
      <p:sp>
        <p:nvSpPr>
          <p:cNvPr id="2096946222" name="Прямоугольник 2096946221"/>
          <p:cNvSpPr/>
          <p:nvPr/>
        </p:nvSpPr>
        <p:spPr bwMode="auto">
          <a:xfrm>
            <a:off x="0" y="19049"/>
            <a:ext cx="12001498" cy="1133474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345163883" name="TextBox 345163882"/>
          <p:cNvSpPr txBox="1"/>
          <p:nvPr/>
        </p:nvSpPr>
        <p:spPr bwMode="auto">
          <a:xfrm>
            <a:off x="99291" y="19049"/>
            <a:ext cx="11803994" cy="118908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400" b="1"/>
              <a:t>Мы прошли все проверки и ждем самолет. </a:t>
            </a:r>
          </a:p>
          <a:p>
            <a:pPr>
              <a:defRPr/>
            </a:pPr>
            <a:r>
              <a:rPr sz="2400" b="1"/>
              <a:t>В аэропорту часто нужно подождать. Мне могут помочь ждать игрушки, планшет или телефон, книжка.</a:t>
            </a:r>
          </a:p>
        </p:txBody>
      </p:sp>
      <p:pic>
        <p:nvPicPr>
          <p:cNvPr id="2002734477" name="Рисунок 200273447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rot="16763002">
            <a:off x="1745546" y="4680691"/>
            <a:ext cx="1009031" cy="1009031"/>
          </a:xfrm>
          <a:prstGeom prst="rect">
            <a:avLst/>
          </a:prstGeom>
        </p:spPr>
      </p:pic>
      <p:pic>
        <p:nvPicPr>
          <p:cNvPr id="476730956" name="Рисунок 476730955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flipH="1">
            <a:off x="959273" y="5148276"/>
            <a:ext cx="904874" cy="9048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2734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730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799109491" name="Рисунок 179910949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3336" y="18751"/>
            <a:ext cx="12125326" cy="6820496"/>
          </a:xfrm>
          <a:prstGeom prst="rect">
            <a:avLst/>
          </a:prstGeom>
        </p:spPr>
      </p:pic>
      <p:sp>
        <p:nvSpPr>
          <p:cNvPr id="33514073" name="Прямоугольник 33514072"/>
          <p:cNvSpPr/>
          <p:nvPr/>
        </p:nvSpPr>
        <p:spPr bwMode="auto">
          <a:xfrm>
            <a:off x="33336" y="18751"/>
            <a:ext cx="10568963" cy="657523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699075232" name="TextBox 1699075231"/>
          <p:cNvSpPr txBox="1"/>
          <p:nvPr/>
        </p:nvSpPr>
        <p:spPr bwMode="auto">
          <a:xfrm>
            <a:off x="261933" y="463389"/>
            <a:ext cx="7143197" cy="82332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 sz="2400" b="1"/>
          </a:p>
        </p:txBody>
      </p:sp>
      <p:sp>
        <p:nvSpPr>
          <p:cNvPr id="1287104795" name="TextBox 1287104794"/>
          <p:cNvSpPr txBox="1"/>
          <p:nvPr/>
        </p:nvSpPr>
        <p:spPr bwMode="auto">
          <a:xfrm>
            <a:off x="33336" y="18751"/>
            <a:ext cx="10683982" cy="45756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sz="2400" b="1"/>
              <a:t>Начинается посадка на самолет, выстраивается большая очередь. </a:t>
            </a:r>
          </a:p>
        </p:txBody>
      </p:sp>
      <p:pic>
        <p:nvPicPr>
          <p:cNvPr id="1099251737" name="Рисунок 109925173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1">
            <a:off x="6154124" y="4819649"/>
            <a:ext cx="510744" cy="974866"/>
          </a:xfrm>
          <a:prstGeom prst="rect">
            <a:avLst/>
          </a:prstGeom>
        </p:spPr>
      </p:pic>
      <p:pic>
        <p:nvPicPr>
          <p:cNvPr id="545712731" name="Рисунок 545712730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194986" y="4502239"/>
            <a:ext cx="429021" cy="3650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25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12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New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217</Words>
  <Application>Microsoft Office PowerPoint</Application>
  <DocSecurity>0</DocSecurity>
  <PresentationFormat>Широкоэкранный</PresentationFormat>
  <Paragraphs>19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Symbol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Социальную историю подготовила Полина Жданова, психолог Центра "Пространство общения"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/>
  <cp:keywords/>
  <dc:description/>
  <cp:lastModifiedBy>Матвей Петухов</cp:lastModifiedBy>
  <cp:revision>10</cp:revision>
  <dcterms:created xsi:type="dcterms:W3CDTF">2023-08-25T13:22:51Z</dcterms:created>
  <dcterms:modified xsi:type="dcterms:W3CDTF">2025-04-03T08:09:55Z</dcterms:modified>
  <cp:category/>
  <dc:identifier/>
  <cp:contentStatus/>
  <dc:language>ru-RU</dc:language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MClips">
    <vt:i4>2</vt:i4>
  </property>
  <property fmtid="{D5CDD505-2E9C-101B-9397-08002B2CF9AE}" pid="3" name="Notes">
    <vt:i4>1</vt:i4>
  </property>
  <property fmtid="{D5CDD505-2E9C-101B-9397-08002B2CF9AE}" pid="4" name="PresentationFormat">
    <vt:lpwstr>Широкоэкранный</vt:lpwstr>
  </property>
  <property fmtid="{D5CDD505-2E9C-101B-9397-08002B2CF9AE}" pid="5" name="Slides">
    <vt:i4>1</vt:i4>
  </property>
</Properties>
</file>