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12192000" cy="6858000"/>
  <p:defaultTextStyle>
    <a:defPPr>
      <a:defRPr lang="ru-RU"/>
    </a:def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72" y="2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0443820A-0E64-48F8-9055-FF0DD326791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43333E65-E319-423D-A2F3-391F9AD0C52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9A71CA36-5B07-4E7D-959F-2DAA2C00482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C69DE03-561F-4E27-872C-F6EF2C2AABB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DBAF7565-BD3D-4988-BF27-19ACCF1FF09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BADD4291-E64D-4ACE-9606-872F71F26F5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7848800-600E-4D7C-8C16-56913FC2CB7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83F740C6-2FCF-4DC5-BD09-D174C89031A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24CE1E4F-90CD-444A-9102-28A7F8C6D4A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54B77554-3C92-4FB0-A5BA-1538CE874445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CE45E5D0-7D09-4149-8883-20EC63A466B5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C5258FE-DB84-45B9-9B37-2835BC5834A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 bwMode="auto"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 bwMode="auto"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indent="0">
                <a:lnSpc>
                  <a:spcPct val="100000"/>
                </a:lnSpc>
                <a:buNone/>
                <a:tabLst>
                  <a:tab pos="0" algn="l"/>
                </a:tabLst>
                <a:defRPr/>
              </a:p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 bwMode="auto"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05166542" name="Рисунок 60516654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6932" y="-9524"/>
            <a:ext cx="12248007" cy="6889503"/>
          </a:xfrm>
          <a:prstGeom prst="rect">
            <a:avLst/>
          </a:prstGeom>
        </p:spPr>
      </p:pic>
      <p:pic>
        <p:nvPicPr>
          <p:cNvPr id="30610223" name="Рисунок 3061022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62986" y="4029073"/>
            <a:ext cx="1464931" cy="2796134"/>
          </a:xfrm>
          <a:prstGeom prst="rect">
            <a:avLst/>
          </a:prstGeom>
        </p:spPr>
      </p:pic>
      <p:pic>
        <p:nvPicPr>
          <p:cNvPr id="1327093843" name="Рисунок 1327093842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8785852" y="2977589"/>
            <a:ext cx="1219199" cy="1115568"/>
          </a:xfrm>
          <a:prstGeom prst="rect">
            <a:avLst/>
          </a:prstGeom>
        </p:spPr>
      </p:pic>
      <p:sp>
        <p:nvSpPr>
          <p:cNvPr id="1511861212" name="Прямоугольник 1511861211"/>
          <p:cNvSpPr/>
          <p:nvPr/>
        </p:nvSpPr>
        <p:spPr bwMode="auto">
          <a:xfrm>
            <a:off x="629623" y="5427141"/>
            <a:ext cx="2905125" cy="100223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976375952" name="TextBox 976375951"/>
          <p:cNvSpPr txBox="1"/>
          <p:nvPr/>
        </p:nvSpPr>
        <p:spPr bwMode="auto">
          <a:xfrm>
            <a:off x="789805" y="5699477"/>
            <a:ext cx="2546540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 dirty="0"/>
              <a:t>Я </a:t>
            </a:r>
            <a:r>
              <a:rPr sz="2400" b="1" dirty="0" err="1"/>
              <a:t>готов</a:t>
            </a:r>
            <a:r>
              <a:rPr sz="2400" b="1" dirty="0"/>
              <a:t> </a:t>
            </a:r>
            <a:r>
              <a:rPr sz="2400" b="1" dirty="0" err="1"/>
              <a:t>лететь</a:t>
            </a:r>
            <a:r>
              <a:rPr sz="2400" b="1" dirty="0"/>
              <a:t>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76857046" name="Рисунок 167685704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2154" y="40586"/>
            <a:ext cx="12047690" cy="6776825"/>
          </a:xfrm>
          <a:prstGeom prst="rect">
            <a:avLst/>
          </a:prstGeom>
        </p:spPr>
      </p:pic>
      <p:pic>
        <p:nvPicPr>
          <p:cNvPr id="2104907971" name="Рисунок 210490797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95381">
            <a:off x="4924890" y="1964574"/>
            <a:ext cx="3754542" cy="5638339"/>
          </a:xfrm>
          <a:prstGeom prst="rect">
            <a:avLst/>
          </a:prstGeom>
        </p:spPr>
      </p:pic>
      <p:pic>
        <p:nvPicPr>
          <p:cNvPr id="232887229" name="Рисунок 232887228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6857900" y="5372100"/>
            <a:ext cx="1353624" cy="992657"/>
          </a:xfrm>
          <a:prstGeom prst="rect">
            <a:avLst/>
          </a:prstGeom>
        </p:spPr>
      </p:pic>
      <p:sp>
        <p:nvSpPr>
          <p:cNvPr id="658904761" name="Прямоугольник 658904760"/>
          <p:cNvSpPr/>
          <p:nvPr/>
        </p:nvSpPr>
        <p:spPr bwMode="auto">
          <a:xfrm>
            <a:off x="569448" y="161559"/>
            <a:ext cx="6229350" cy="134361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0632875" name="TextBox 190632874"/>
          <p:cNvSpPr txBox="1"/>
          <p:nvPr/>
        </p:nvSpPr>
        <p:spPr bwMode="auto">
          <a:xfrm>
            <a:off x="572472" y="311482"/>
            <a:ext cx="6920817" cy="11890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 dirty="0" err="1"/>
              <a:t>Иногда</a:t>
            </a:r>
            <a:r>
              <a:rPr sz="2400" b="1" dirty="0"/>
              <a:t> </a:t>
            </a:r>
            <a:r>
              <a:rPr sz="2400" b="1" dirty="0" err="1"/>
              <a:t>самолет</a:t>
            </a:r>
            <a:r>
              <a:rPr sz="2400" b="1" dirty="0"/>
              <a:t> </a:t>
            </a:r>
            <a:r>
              <a:rPr sz="2400" b="1" dirty="0" err="1"/>
              <a:t>может</a:t>
            </a:r>
            <a:r>
              <a:rPr sz="2400" b="1" dirty="0"/>
              <a:t> </a:t>
            </a:r>
            <a:r>
              <a:rPr sz="2400" b="1" dirty="0" err="1"/>
              <a:t>немного</a:t>
            </a:r>
            <a:r>
              <a:rPr sz="2400" b="1" dirty="0"/>
              <a:t> </a:t>
            </a:r>
            <a:r>
              <a:rPr sz="2400" b="1" dirty="0" err="1"/>
              <a:t>трясти</a:t>
            </a:r>
            <a:r>
              <a:rPr sz="2400" b="1" dirty="0"/>
              <a:t>.</a:t>
            </a:r>
            <a:br>
              <a:rPr sz="2400" b="1" dirty="0"/>
            </a:br>
            <a:r>
              <a:rPr sz="2400" b="1" dirty="0" err="1"/>
              <a:t>Это</a:t>
            </a:r>
            <a:r>
              <a:rPr sz="2400" b="1" dirty="0"/>
              <a:t> </a:t>
            </a:r>
            <a:r>
              <a:rPr sz="2400" b="1" dirty="0" err="1"/>
              <a:t>называется</a:t>
            </a:r>
            <a:r>
              <a:rPr sz="2400" b="1" dirty="0"/>
              <a:t> «</a:t>
            </a:r>
            <a:r>
              <a:rPr sz="2400" b="1" dirty="0" err="1"/>
              <a:t>турбулентность</a:t>
            </a:r>
            <a:r>
              <a:rPr sz="2400" b="1" dirty="0"/>
              <a:t>».</a:t>
            </a:r>
            <a:br>
              <a:rPr sz="2400" b="1" dirty="0"/>
            </a:br>
            <a:r>
              <a:rPr sz="2400" b="1" dirty="0" err="1"/>
              <a:t>Так</a:t>
            </a:r>
            <a:r>
              <a:rPr sz="2400" b="1" dirty="0"/>
              <a:t> </a:t>
            </a:r>
            <a:r>
              <a:rPr sz="2400" b="1" dirty="0" err="1"/>
              <a:t>бывает</a:t>
            </a:r>
            <a:r>
              <a:rPr sz="24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87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99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2887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2887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99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2887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2887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9079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99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049079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049079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99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049079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049079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857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99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6857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6857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99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6857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6857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1810032" name="TextBox 1641810031"/>
          <p:cNvSpPr txBox="1"/>
          <p:nvPr/>
        </p:nvSpPr>
        <p:spPr bwMode="auto">
          <a:xfrm>
            <a:off x="486749" y="504824"/>
            <a:ext cx="8029575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779829744" name="Рисунок 177982974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20886889">
            <a:off x="-91349" y="40586"/>
            <a:ext cx="12047690" cy="6776825"/>
          </a:xfrm>
          <a:prstGeom prst="rect">
            <a:avLst/>
          </a:prstGeom>
        </p:spPr>
      </p:pic>
      <p:pic>
        <p:nvPicPr>
          <p:cNvPr id="1202252071" name="Рисунок 120225207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29076" y="1958409"/>
            <a:ext cx="3754542" cy="5638339"/>
          </a:xfrm>
          <a:prstGeom prst="rect">
            <a:avLst/>
          </a:prstGeom>
        </p:spPr>
      </p:pic>
      <p:pic>
        <p:nvPicPr>
          <p:cNvPr id="1554839596" name="Рисунок 1554839595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 rot="20886889">
            <a:off x="6694395" y="5171016"/>
            <a:ext cx="1353623" cy="992657"/>
          </a:xfrm>
          <a:prstGeom prst="rect">
            <a:avLst/>
          </a:prstGeom>
        </p:spPr>
      </p:pic>
      <p:sp>
        <p:nvSpPr>
          <p:cNvPr id="745121242" name="Прямоугольник 745121241"/>
          <p:cNvSpPr/>
          <p:nvPr/>
        </p:nvSpPr>
        <p:spPr bwMode="auto">
          <a:xfrm>
            <a:off x="99289" y="176228"/>
            <a:ext cx="7271918" cy="90138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82304415" name="TextBox 1982304414"/>
          <p:cNvSpPr txBox="1"/>
          <p:nvPr/>
        </p:nvSpPr>
        <p:spPr bwMode="auto">
          <a:xfrm>
            <a:off x="99289" y="242424"/>
            <a:ext cx="6943856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 dirty="0" err="1"/>
              <a:t>Когда</a:t>
            </a:r>
            <a:r>
              <a:rPr sz="2400" b="1" dirty="0"/>
              <a:t> </a:t>
            </a:r>
            <a:r>
              <a:rPr sz="2400" b="1" dirty="0" err="1"/>
              <a:t>самолет</a:t>
            </a:r>
            <a:r>
              <a:rPr sz="2400" b="1" dirty="0"/>
              <a:t> </a:t>
            </a:r>
            <a:r>
              <a:rPr sz="2400" b="1" dirty="0" err="1"/>
              <a:t>начнет</a:t>
            </a:r>
            <a:r>
              <a:rPr sz="2400" b="1" dirty="0"/>
              <a:t> </a:t>
            </a:r>
            <a:r>
              <a:rPr sz="2400" b="1" dirty="0" err="1"/>
              <a:t>снижаться</a:t>
            </a:r>
            <a:r>
              <a:rPr sz="2400" b="1" dirty="0"/>
              <a:t>, </a:t>
            </a:r>
            <a:r>
              <a:rPr sz="2400" b="1" dirty="0" err="1"/>
              <a:t>мне</a:t>
            </a:r>
            <a:r>
              <a:rPr sz="2400" b="1" dirty="0"/>
              <a:t> </a:t>
            </a:r>
            <a:r>
              <a:rPr sz="2400" b="1" dirty="0" err="1"/>
              <a:t>снова</a:t>
            </a:r>
            <a:r>
              <a:rPr sz="2400" b="1" dirty="0"/>
              <a:t> </a:t>
            </a:r>
            <a:r>
              <a:rPr sz="2400" b="1" dirty="0" err="1"/>
              <a:t>понадобится</a:t>
            </a:r>
            <a:r>
              <a:rPr sz="2400" b="1" dirty="0"/>
              <a:t> </a:t>
            </a:r>
            <a:r>
              <a:rPr sz="2400" b="1" dirty="0" err="1"/>
              <a:t>конфета</a:t>
            </a:r>
            <a:endParaRPr sz="2400" b="1" dirty="0"/>
          </a:p>
        </p:txBody>
      </p:sp>
      <p:pic>
        <p:nvPicPr>
          <p:cNvPr id="1424582604" name="Рисунок 1424582603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>
            <a:off x="5151711" y="4513118"/>
            <a:ext cx="1188788" cy="730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58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7444081" name="Рисунок 205744408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478" y="40586"/>
            <a:ext cx="12047690" cy="6776825"/>
          </a:xfrm>
          <a:prstGeom prst="rect">
            <a:avLst/>
          </a:prstGeom>
        </p:spPr>
      </p:pic>
      <p:pic>
        <p:nvPicPr>
          <p:cNvPr id="1278110922" name="Рисунок 12781109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95381">
            <a:off x="5013883" y="2022784"/>
            <a:ext cx="3754542" cy="5638339"/>
          </a:xfrm>
          <a:prstGeom prst="rect">
            <a:avLst/>
          </a:prstGeom>
        </p:spPr>
      </p:pic>
      <p:sp>
        <p:nvSpPr>
          <p:cNvPr id="1744802059" name="Прямоугольник 1744802058"/>
          <p:cNvSpPr/>
          <p:nvPr/>
        </p:nvSpPr>
        <p:spPr bwMode="auto">
          <a:xfrm>
            <a:off x="99288" y="176227"/>
            <a:ext cx="7271917" cy="90138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807339252" name="TextBox 1807339251"/>
          <p:cNvSpPr txBox="1"/>
          <p:nvPr/>
        </p:nvSpPr>
        <p:spPr bwMode="auto">
          <a:xfrm>
            <a:off x="99288" y="176227"/>
            <a:ext cx="6963295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Самолет немного подпрыгнет. Это значит, приземлились!</a:t>
            </a:r>
          </a:p>
        </p:txBody>
      </p:sp>
      <p:pic>
        <p:nvPicPr>
          <p:cNvPr id="1372530225" name="Рисунок 1372530224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 rot="21279583">
            <a:off x="6813179" y="5369206"/>
            <a:ext cx="1353623" cy="992657"/>
          </a:xfrm>
          <a:prstGeom prst="rect">
            <a:avLst/>
          </a:prstGeom>
        </p:spPr>
      </p:pic>
      <p:pic>
        <p:nvPicPr>
          <p:cNvPr id="196969964" name="Рисунок 19696996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478" y="7796"/>
            <a:ext cx="12219354" cy="6837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96969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96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1109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99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781109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781109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99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781109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81109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444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99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7444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7444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99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7444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7444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9299924" name="Рисунок 2392999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024" y="42314"/>
            <a:ext cx="12096749" cy="6804421"/>
          </a:xfrm>
          <a:prstGeom prst="rect">
            <a:avLst/>
          </a:prstGeom>
        </p:spPr>
      </p:pic>
      <p:sp>
        <p:nvSpPr>
          <p:cNvPr id="1279302248" name="Прямоугольник 1279302247"/>
          <p:cNvSpPr/>
          <p:nvPr/>
        </p:nvSpPr>
        <p:spPr bwMode="auto">
          <a:xfrm>
            <a:off x="99288" y="176227"/>
            <a:ext cx="4251544" cy="59635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35031901" name="TextBox 435031900"/>
          <p:cNvSpPr txBox="1"/>
          <p:nvPr/>
        </p:nvSpPr>
        <p:spPr bwMode="auto">
          <a:xfrm>
            <a:off x="207768" y="245624"/>
            <a:ext cx="6972655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 dirty="0"/>
              <a:t>А </a:t>
            </a:r>
            <a:r>
              <a:rPr sz="2400" b="1" dirty="0" err="1"/>
              <a:t>вот</a:t>
            </a:r>
            <a:r>
              <a:rPr sz="2400" b="1" dirty="0"/>
              <a:t> и </a:t>
            </a:r>
            <a:r>
              <a:rPr sz="2400" b="1" dirty="0" err="1"/>
              <a:t>новый</a:t>
            </a:r>
            <a:r>
              <a:rPr sz="2400" b="1" dirty="0"/>
              <a:t> </a:t>
            </a:r>
            <a:r>
              <a:rPr sz="2400" b="1" dirty="0" err="1"/>
              <a:t>аэропорт</a:t>
            </a:r>
            <a:r>
              <a:rPr sz="2400" b="1" dirty="0"/>
              <a:t>!</a:t>
            </a:r>
          </a:p>
        </p:txBody>
      </p:sp>
      <p:sp>
        <p:nvSpPr>
          <p:cNvPr id="1986560198" name="Прямоугольник 1986560197"/>
          <p:cNvSpPr/>
          <p:nvPr/>
        </p:nvSpPr>
        <p:spPr bwMode="auto">
          <a:xfrm>
            <a:off x="98928" y="1228211"/>
            <a:ext cx="4251543" cy="59635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520699638" name="TextBox 1520699637"/>
          <p:cNvSpPr txBox="1"/>
          <p:nvPr/>
        </p:nvSpPr>
        <p:spPr bwMode="auto">
          <a:xfrm>
            <a:off x="191344" y="1297608"/>
            <a:ext cx="2108639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 dirty="0"/>
              <a:t>Я </a:t>
            </a:r>
            <a:r>
              <a:rPr sz="2400" b="1" dirty="0" err="1"/>
              <a:t>прилетел</a:t>
            </a:r>
            <a:r>
              <a:rPr sz="2400" b="1" dirty="0"/>
              <a:t>!</a:t>
            </a:r>
          </a:p>
        </p:txBody>
      </p:sp>
      <p:pic>
        <p:nvPicPr>
          <p:cNvPr id="947055722" name="Рисунок 9470557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768820" y="3651249"/>
            <a:ext cx="1646789" cy="3143250"/>
          </a:xfrm>
          <a:prstGeom prst="rect">
            <a:avLst/>
          </a:prstGeom>
        </p:spPr>
      </p:pic>
      <p:pic>
        <p:nvPicPr>
          <p:cNvPr id="340004077" name="Рисунок 34000407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807448" y="2278625"/>
            <a:ext cx="1569534" cy="143612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Красочность, Сирень, синий, фиолетов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2DE6D89-E740-6180-E5AC-2E2F84556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536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31C5D0C-B91B-3077-8EBE-A60030AA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2745745"/>
            <a:ext cx="10874603" cy="15807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1600" dirty="0"/>
              <a:t>Социальную историю подготовила Полина Жданова,</a:t>
            </a:r>
            <a:br>
              <a:rPr lang="ru-RU" sz="1600" dirty="0"/>
            </a:br>
            <a:r>
              <a:rPr lang="ru-RU" sz="1600" dirty="0"/>
              <a:t>психолог Центра </a:t>
            </a:r>
            <a:r>
              <a:rPr lang="ru-RU" sz="1600" dirty="0">
                <a:latin typeface="+mn-lt"/>
                <a:ea typeface="+mn-ea"/>
                <a:cs typeface="+mn-cs"/>
              </a:rPr>
              <a:t>"</a:t>
            </a:r>
            <a:r>
              <a:rPr lang="ru-RU" sz="1600" dirty="0"/>
              <a:t>Пространство общения</a:t>
            </a:r>
            <a:r>
              <a:rPr lang="ru-RU" sz="1600" dirty="0">
                <a:latin typeface="+mn-lt"/>
                <a:ea typeface="+mn-ea"/>
                <a:cs typeface="+mn-cs"/>
              </a:rPr>
              <a:t>"</a:t>
            </a:r>
            <a:endParaRPr lang="en-US" sz="16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18E206E9-AAD2-9E7A-7D37-01BA009ACB68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77980" y="4872922"/>
            <a:ext cx="8066292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sz="1400" dirty="0">
                <a:latin typeface="+mn-lt"/>
                <a:ea typeface="+mn-ea"/>
                <a:cs typeface="+mn-cs"/>
              </a:rPr>
              <a:t>Проект "Ключ к общению" реализуется при поддержке Департамента труда и социальной защиты населения города Москвы и Конкурса грантов "Москва - добрый город"</a:t>
            </a:r>
            <a:endParaRPr lang="en-US" sz="1400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 descr="Изображение выглядит как логотип, Графика, Шрифт, текс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F05A50A-34BA-63DA-3E9A-F8B41F8BAE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25787"/>
            <a:ext cx="3997682" cy="181629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966FC7-A2F3-4F29-8C8D-7CDC022CB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73" y="2010870"/>
            <a:ext cx="3641422" cy="103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8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3730906" name="Рисунок 24373090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7150" y="108346"/>
            <a:ext cx="12077699" cy="6793706"/>
          </a:xfrm>
          <a:prstGeom prst="rect">
            <a:avLst/>
          </a:prstGeom>
        </p:spPr>
      </p:pic>
      <p:pic>
        <p:nvPicPr>
          <p:cNvPr id="1086825267" name="Рисунок 108682526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47576" y="3056549"/>
            <a:ext cx="2963249" cy="2963249"/>
          </a:xfrm>
          <a:prstGeom prst="rect">
            <a:avLst/>
          </a:prstGeom>
        </p:spPr>
      </p:pic>
      <p:sp>
        <p:nvSpPr>
          <p:cNvPr id="550185300" name="Прямоугольник 550185299"/>
          <p:cNvSpPr/>
          <p:nvPr/>
        </p:nvSpPr>
        <p:spPr bwMode="auto">
          <a:xfrm>
            <a:off x="2801242" y="2971620"/>
            <a:ext cx="6589514" cy="91476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sz="5400" b="1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69715835" name="TextBox 1569715834"/>
          <p:cNvSpPr txBox="1"/>
          <p:nvPr/>
        </p:nvSpPr>
        <p:spPr bwMode="auto">
          <a:xfrm>
            <a:off x="6001724" y="4343400"/>
            <a:ext cx="4622275" cy="9147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5400" b="1">
                <a:ln w="1270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4</a:t>
            </a:r>
            <a:endParaRPr sz="5400" b="1">
              <a:ln w="15773">
                <a:solidFill>
                  <a:schemeClr val="accent2">
                    <a:lumMod val="75000"/>
                  </a:schemeClr>
                </a:solidFill>
              </a:ln>
              <a:noFill/>
            </a:endParaRPr>
          </a:p>
        </p:txBody>
      </p:sp>
      <p:sp>
        <p:nvSpPr>
          <p:cNvPr id="1453216343" name="Стрелка влево 1453216342"/>
          <p:cNvSpPr/>
          <p:nvPr/>
        </p:nvSpPr>
        <p:spPr bwMode="auto">
          <a:xfrm rot="12108052">
            <a:off x="7106625" y="2838449"/>
            <a:ext cx="2724149" cy="53339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450485072" name="Прямоугольник 1450485071"/>
          <p:cNvSpPr/>
          <p:nvPr/>
        </p:nvSpPr>
        <p:spPr bwMode="auto">
          <a:xfrm>
            <a:off x="410548" y="164185"/>
            <a:ext cx="6892545" cy="63591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01908989" name="TextBox 401908988"/>
          <p:cNvSpPr txBox="1"/>
          <p:nvPr/>
        </p:nvSpPr>
        <p:spPr bwMode="auto">
          <a:xfrm>
            <a:off x="543897" y="266697"/>
            <a:ext cx="6808077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Я нахожу место, которое указано в билете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82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71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21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53216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53216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3216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5321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6184406" name="TextBox 406184405"/>
          <p:cNvSpPr txBox="1"/>
          <p:nvPr/>
        </p:nvSpPr>
        <p:spPr bwMode="auto">
          <a:xfrm>
            <a:off x="1296374" y="2219324"/>
            <a:ext cx="3783584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t>та же </a:t>
            </a:r>
          </a:p>
        </p:txBody>
      </p:sp>
      <p:pic>
        <p:nvPicPr>
          <p:cNvPr id="224748672" name="Рисунок 22474867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2154" y="38053"/>
            <a:ext cx="12047691" cy="6776826"/>
          </a:xfrm>
          <a:prstGeom prst="rect">
            <a:avLst/>
          </a:prstGeom>
        </p:spPr>
      </p:pic>
      <p:pic>
        <p:nvPicPr>
          <p:cNvPr id="1940919129" name="Рисунок 194091912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95381">
            <a:off x="4943941" y="1695967"/>
            <a:ext cx="3754543" cy="5638340"/>
          </a:xfrm>
          <a:prstGeom prst="rect">
            <a:avLst/>
          </a:prstGeom>
        </p:spPr>
      </p:pic>
      <p:pic>
        <p:nvPicPr>
          <p:cNvPr id="1618768457" name="Рисунок 1618768456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6788727" y="5019674"/>
            <a:ext cx="1844386" cy="1352549"/>
          </a:xfrm>
          <a:prstGeom prst="rect">
            <a:avLst/>
          </a:prstGeom>
        </p:spPr>
      </p:pic>
      <p:sp>
        <p:nvSpPr>
          <p:cNvPr id="728252718" name="Прямоугольник 728252717"/>
          <p:cNvSpPr/>
          <p:nvPr/>
        </p:nvSpPr>
        <p:spPr bwMode="auto">
          <a:xfrm>
            <a:off x="361305" y="307822"/>
            <a:ext cx="6892545" cy="63591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667290049" name="TextBox 667290048"/>
          <p:cNvSpPr txBox="1"/>
          <p:nvPr/>
        </p:nvSpPr>
        <p:spPr bwMode="auto">
          <a:xfrm>
            <a:off x="434253" y="396999"/>
            <a:ext cx="6819596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Я занимаю место и пристегиваюсь ремнем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76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45900689" name="Рисунок 94590068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8124" y="32146"/>
            <a:ext cx="12191024" cy="6857451"/>
          </a:xfrm>
          <a:prstGeom prst="rect">
            <a:avLst/>
          </a:prstGeom>
        </p:spPr>
      </p:pic>
      <p:pic>
        <p:nvPicPr>
          <p:cNvPr id="226828277" name="Рисунок 22682827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738568" y="865521"/>
            <a:ext cx="4734900" cy="6087728"/>
          </a:xfrm>
          <a:prstGeom prst="rect">
            <a:avLst/>
          </a:prstGeom>
        </p:spPr>
      </p:pic>
      <p:sp>
        <p:nvSpPr>
          <p:cNvPr id="1277948707" name="Прямоугольник 1277948706"/>
          <p:cNvSpPr/>
          <p:nvPr/>
        </p:nvSpPr>
        <p:spPr bwMode="auto">
          <a:xfrm>
            <a:off x="200999" y="82652"/>
            <a:ext cx="8811344" cy="87403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27699858" name="TextBox 227699857"/>
          <p:cNvSpPr txBox="1"/>
          <p:nvPr/>
        </p:nvSpPr>
        <p:spPr bwMode="auto">
          <a:xfrm>
            <a:off x="334349" y="260211"/>
            <a:ext cx="8677994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 dirty="0" err="1"/>
              <a:t>Это</a:t>
            </a:r>
            <a:r>
              <a:rPr sz="2400" b="1" dirty="0"/>
              <a:t> </a:t>
            </a:r>
            <a:r>
              <a:rPr sz="2400" b="1" dirty="0" err="1"/>
              <a:t>стюардесса</a:t>
            </a:r>
            <a:r>
              <a:rPr sz="2400" b="1" dirty="0"/>
              <a:t>. </a:t>
            </a:r>
            <a:r>
              <a:rPr sz="2400" b="1" dirty="0" err="1"/>
              <a:t>Она</a:t>
            </a:r>
            <a:r>
              <a:rPr sz="2400" b="1" dirty="0"/>
              <a:t> </a:t>
            </a:r>
            <a:r>
              <a:rPr sz="2400" b="1" dirty="0" err="1"/>
              <a:t>следит</a:t>
            </a:r>
            <a:r>
              <a:rPr sz="2400" b="1" dirty="0"/>
              <a:t> </a:t>
            </a:r>
            <a:r>
              <a:rPr sz="2400" b="1" dirty="0" err="1"/>
              <a:t>за</a:t>
            </a:r>
            <a:r>
              <a:rPr sz="2400" b="1" dirty="0"/>
              <a:t> </a:t>
            </a:r>
            <a:r>
              <a:rPr sz="2400" b="1" dirty="0" err="1"/>
              <a:t>порядком</a:t>
            </a:r>
            <a:r>
              <a:rPr sz="2400" b="1" dirty="0"/>
              <a:t> и </a:t>
            </a:r>
            <a:r>
              <a:rPr sz="2400" b="1" dirty="0" err="1"/>
              <a:t>помогает</a:t>
            </a:r>
            <a:r>
              <a:rPr sz="2400" b="1" dirty="0"/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04265560" name="Рисунок 160426555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41900" y="40586"/>
            <a:ext cx="12047690" cy="6776825"/>
          </a:xfrm>
          <a:prstGeom prst="rect">
            <a:avLst/>
          </a:prstGeom>
        </p:spPr>
      </p:pic>
      <p:pic>
        <p:nvPicPr>
          <p:cNvPr id="1969390504" name="Рисунок 196939050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95381">
            <a:off x="4801065" y="1698500"/>
            <a:ext cx="3754543" cy="5638339"/>
          </a:xfrm>
          <a:prstGeom prst="rect">
            <a:avLst/>
          </a:prstGeom>
        </p:spPr>
      </p:pic>
      <p:sp>
        <p:nvSpPr>
          <p:cNvPr id="1241017743" name="TextBox 1241017742"/>
          <p:cNvSpPr txBox="1"/>
          <p:nvPr/>
        </p:nvSpPr>
        <p:spPr bwMode="auto">
          <a:xfrm>
            <a:off x="486749" y="504824"/>
            <a:ext cx="8029575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800263528" name="Рисунок 800263527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6788727" y="5019674"/>
            <a:ext cx="1844385" cy="1352549"/>
          </a:xfrm>
          <a:prstGeom prst="rect">
            <a:avLst/>
          </a:prstGeom>
        </p:spPr>
      </p:pic>
      <p:sp>
        <p:nvSpPr>
          <p:cNvPr id="1247746159" name="Прямоугольник 1247746158"/>
          <p:cNvSpPr/>
          <p:nvPr/>
        </p:nvSpPr>
        <p:spPr bwMode="auto">
          <a:xfrm>
            <a:off x="386377" y="90000"/>
            <a:ext cx="10492147" cy="87403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818902237" name="TextBox 818902236"/>
          <p:cNvSpPr txBox="1"/>
          <p:nvPr/>
        </p:nvSpPr>
        <p:spPr bwMode="auto">
          <a:xfrm>
            <a:off x="572473" y="140716"/>
            <a:ext cx="10192830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Когда мы будем взлетать, может немного заложить уши, обычно от этого помогает конфета </a:t>
            </a:r>
          </a:p>
        </p:txBody>
      </p:sp>
      <p:pic>
        <p:nvPicPr>
          <p:cNvPr id="1527017254" name="Рисунок 1527017253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>
            <a:off x="5854531" y="4230565"/>
            <a:ext cx="934195" cy="574211"/>
          </a:xfrm>
          <a:prstGeom prst="rect">
            <a:avLst/>
          </a:prstGeom>
        </p:spPr>
      </p:pic>
      <p:pic>
        <p:nvPicPr>
          <p:cNvPr id="381306485" name="Рисунок 38130648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-27929" y="40586"/>
            <a:ext cx="12164400" cy="6806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81306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130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01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004781" name="TextBox 149004780"/>
          <p:cNvSpPr txBox="1"/>
          <p:nvPr/>
        </p:nvSpPr>
        <p:spPr bwMode="auto">
          <a:xfrm>
            <a:off x="486748" y="504823"/>
            <a:ext cx="8029575" cy="24419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858367316" name="Рисунок 85836731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2154" y="40586"/>
            <a:ext cx="12047690" cy="6776825"/>
          </a:xfrm>
          <a:prstGeom prst="rect">
            <a:avLst/>
          </a:prstGeom>
        </p:spPr>
      </p:pic>
      <p:pic>
        <p:nvPicPr>
          <p:cNvPr id="34431736" name="Рисунок 3443173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95381">
            <a:off x="4896315" y="1928960"/>
            <a:ext cx="3754543" cy="5638339"/>
          </a:xfrm>
          <a:prstGeom prst="rect">
            <a:avLst/>
          </a:prstGeom>
        </p:spPr>
      </p:pic>
      <p:pic>
        <p:nvPicPr>
          <p:cNvPr id="803648452" name="Рисунок 80364845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675007" y="1714498"/>
            <a:ext cx="3412878" cy="6514207"/>
          </a:xfrm>
          <a:prstGeom prst="rect">
            <a:avLst/>
          </a:prstGeom>
        </p:spPr>
      </p:pic>
      <p:pic>
        <p:nvPicPr>
          <p:cNvPr id="1760717902" name="Рисунок 176071790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367835" y="88211"/>
            <a:ext cx="2027224" cy="1724875"/>
          </a:xfrm>
          <a:prstGeom prst="rect">
            <a:avLst/>
          </a:prstGeom>
        </p:spPr>
      </p:pic>
      <p:pic>
        <p:nvPicPr>
          <p:cNvPr id="1243029647" name="Рисунок 1243029646"/>
          <p:cNvPicPr>
            <a:picLocks noChangeAspect="1"/>
          </p:cNvPicPr>
          <p:nvPr/>
        </p:nvPicPr>
        <p:blipFill>
          <a:blip r:embed="rId6" cstate="print"/>
          <a:stretch/>
        </p:blipFill>
        <p:spPr bwMode="auto">
          <a:xfrm>
            <a:off x="6773587" y="5262645"/>
            <a:ext cx="1437936" cy="1054487"/>
          </a:xfrm>
          <a:prstGeom prst="rect">
            <a:avLst/>
          </a:prstGeom>
        </p:spPr>
      </p:pic>
      <p:sp>
        <p:nvSpPr>
          <p:cNvPr id="1748457094" name="Прямоугольник 1748457093"/>
          <p:cNvSpPr/>
          <p:nvPr/>
        </p:nvSpPr>
        <p:spPr bwMode="auto">
          <a:xfrm>
            <a:off x="354409" y="189905"/>
            <a:ext cx="3762085" cy="11890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66327137" name="TextBox 266327136"/>
          <p:cNvSpPr txBox="1"/>
          <p:nvPr/>
        </p:nvSpPr>
        <p:spPr bwMode="auto">
          <a:xfrm>
            <a:off x="401023" y="189904"/>
            <a:ext cx="3715470" cy="11890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 dirty="0" err="1"/>
              <a:t>Когда</a:t>
            </a:r>
            <a:r>
              <a:rPr sz="2400" b="1" dirty="0"/>
              <a:t> </a:t>
            </a:r>
            <a:r>
              <a:rPr sz="2400" b="1" dirty="0" err="1"/>
              <a:t>разрешат</a:t>
            </a:r>
            <a:r>
              <a:rPr sz="2400" b="1" dirty="0"/>
              <a:t>, я </a:t>
            </a:r>
            <a:r>
              <a:rPr sz="2400" b="1" dirty="0" err="1"/>
              <a:t>могу</a:t>
            </a:r>
            <a:r>
              <a:rPr sz="2400" b="1" dirty="0"/>
              <a:t> </a:t>
            </a:r>
            <a:r>
              <a:rPr sz="2400" b="1" dirty="0" err="1"/>
              <a:t>отстегнуть</a:t>
            </a:r>
            <a:r>
              <a:rPr sz="2400" b="1" dirty="0"/>
              <a:t> </a:t>
            </a:r>
            <a:r>
              <a:rPr sz="2400" b="1" dirty="0" err="1"/>
              <a:t>ремень</a:t>
            </a:r>
            <a:r>
              <a:rPr sz="2400" b="1" dirty="0"/>
              <a:t> и </a:t>
            </a:r>
            <a:r>
              <a:rPr sz="2400" b="1" dirty="0" err="1"/>
              <a:t>даже</a:t>
            </a:r>
            <a:r>
              <a:rPr sz="2400" b="1" dirty="0"/>
              <a:t> </a:t>
            </a:r>
            <a:r>
              <a:rPr sz="2400" b="1" dirty="0" err="1"/>
              <a:t>встать</a:t>
            </a:r>
            <a:r>
              <a:rPr sz="2400" b="1" dirty="0"/>
              <a:t> 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02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64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71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3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4006377" name="Рисунок 30400637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7" y="270271"/>
            <a:ext cx="12191024" cy="6857451"/>
          </a:xfrm>
          <a:prstGeom prst="rect">
            <a:avLst/>
          </a:prstGeom>
        </p:spPr>
      </p:pic>
      <p:pic>
        <p:nvPicPr>
          <p:cNvPr id="348227684" name="Рисунок 34822768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031167" y="441721"/>
            <a:ext cx="2539387" cy="2721800"/>
          </a:xfrm>
          <a:prstGeom prst="rect">
            <a:avLst/>
          </a:prstGeom>
        </p:spPr>
      </p:pic>
      <p:sp>
        <p:nvSpPr>
          <p:cNvPr id="1599474146" name="Стрелка влево 1599474145"/>
          <p:cNvSpPr/>
          <p:nvPr/>
        </p:nvSpPr>
        <p:spPr bwMode="auto">
          <a:xfrm rot="19399444">
            <a:off x="6216663" y="2412593"/>
            <a:ext cx="1516497" cy="50881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1481577027" name="Рисунок 148157702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639524" y="2666999"/>
            <a:ext cx="3528288" cy="6278172"/>
          </a:xfrm>
          <a:prstGeom prst="rect">
            <a:avLst/>
          </a:prstGeom>
        </p:spPr>
      </p:pic>
      <p:sp>
        <p:nvSpPr>
          <p:cNvPr id="1405262315" name="Прямоугольник 1405262314"/>
          <p:cNvSpPr/>
          <p:nvPr/>
        </p:nvSpPr>
        <p:spPr bwMode="auto">
          <a:xfrm>
            <a:off x="354048" y="1130812"/>
            <a:ext cx="3114025" cy="93611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104525673" name="TextBox 1104525672"/>
          <p:cNvSpPr txBox="1"/>
          <p:nvPr/>
        </p:nvSpPr>
        <p:spPr bwMode="auto">
          <a:xfrm>
            <a:off x="400662" y="1130812"/>
            <a:ext cx="3727710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Если нужно, могу пойти в туалет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47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7393981" name="TextBox 887393980"/>
          <p:cNvSpPr txBox="1"/>
          <p:nvPr/>
        </p:nvSpPr>
        <p:spPr bwMode="auto">
          <a:xfrm>
            <a:off x="486749" y="504824"/>
            <a:ext cx="8029575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618440557" name="Рисунок 161844055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2154" y="40586"/>
            <a:ext cx="12047690" cy="6776825"/>
          </a:xfrm>
          <a:prstGeom prst="rect">
            <a:avLst/>
          </a:prstGeom>
        </p:spPr>
      </p:pic>
      <p:pic>
        <p:nvPicPr>
          <p:cNvPr id="1911128728" name="Рисунок 191112872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95381">
            <a:off x="4943940" y="2406936"/>
            <a:ext cx="3754543" cy="5638339"/>
          </a:xfrm>
          <a:prstGeom prst="rect">
            <a:avLst/>
          </a:prstGeom>
        </p:spPr>
      </p:pic>
      <p:sp>
        <p:nvSpPr>
          <p:cNvPr id="1961375556" name="Прямоугольник 1961375555"/>
          <p:cNvSpPr/>
          <p:nvPr/>
        </p:nvSpPr>
        <p:spPr bwMode="auto">
          <a:xfrm>
            <a:off x="486748" y="156944"/>
            <a:ext cx="6229350" cy="134361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689178426" name="TextBox 1689178425"/>
          <p:cNvSpPr txBox="1"/>
          <p:nvPr/>
        </p:nvSpPr>
        <p:spPr bwMode="auto">
          <a:xfrm>
            <a:off x="586625" y="258005"/>
            <a:ext cx="6881938" cy="11890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 dirty="0" err="1"/>
              <a:t>Полет</a:t>
            </a:r>
            <a:r>
              <a:rPr sz="2400" b="1" dirty="0"/>
              <a:t> </a:t>
            </a:r>
            <a:r>
              <a:rPr sz="2400" b="1" dirty="0" err="1"/>
              <a:t>идет</a:t>
            </a:r>
            <a:r>
              <a:rPr sz="2400" b="1" dirty="0"/>
              <a:t> </a:t>
            </a:r>
            <a:r>
              <a:rPr sz="2400" b="1" dirty="0" err="1"/>
              <a:t>долго</a:t>
            </a:r>
            <a:r>
              <a:rPr sz="2400" b="1" dirty="0"/>
              <a:t>. </a:t>
            </a:r>
            <a:r>
              <a:rPr sz="2400" b="1" dirty="0" err="1"/>
              <a:t>Но</a:t>
            </a:r>
            <a:r>
              <a:rPr sz="2400" b="1" dirty="0"/>
              <a:t> я </a:t>
            </a:r>
            <a:r>
              <a:rPr sz="2400" b="1" dirty="0" err="1"/>
              <a:t>успею</a:t>
            </a:r>
            <a:r>
              <a:rPr sz="2400" b="1" dirty="0"/>
              <a:t> </a:t>
            </a:r>
            <a:r>
              <a:rPr sz="2400" b="1" dirty="0" err="1"/>
              <a:t>сделать</a:t>
            </a:r>
            <a:r>
              <a:rPr sz="2400" b="1" dirty="0"/>
              <a:t> </a:t>
            </a:r>
            <a:r>
              <a:rPr sz="2400" b="1" dirty="0" err="1"/>
              <a:t>много</a:t>
            </a:r>
            <a:r>
              <a:rPr sz="2400" b="1" dirty="0"/>
              <a:t> </a:t>
            </a:r>
            <a:r>
              <a:rPr sz="2400" b="1" dirty="0" err="1"/>
              <a:t>интересного</a:t>
            </a:r>
            <a:r>
              <a:rPr sz="2400" b="1" dirty="0"/>
              <a:t>! </a:t>
            </a:r>
            <a:br>
              <a:rPr sz="2400" b="1" dirty="0"/>
            </a:br>
            <a:r>
              <a:rPr sz="2400" b="1" dirty="0" err="1"/>
              <a:t>Будет</a:t>
            </a:r>
            <a:r>
              <a:rPr sz="2400" b="1" dirty="0"/>
              <a:t> </a:t>
            </a:r>
            <a:r>
              <a:rPr sz="2400" b="1" dirty="0" err="1"/>
              <a:t>здорово</a:t>
            </a:r>
            <a:r>
              <a:rPr sz="2400" b="1" dirty="0"/>
              <a:t>!</a:t>
            </a:r>
          </a:p>
        </p:txBody>
      </p:sp>
      <p:sp>
        <p:nvSpPr>
          <p:cNvPr id="2022455331" name="Прямоугольник 2022455330"/>
          <p:cNvSpPr/>
          <p:nvPr/>
        </p:nvSpPr>
        <p:spPr bwMode="auto">
          <a:xfrm>
            <a:off x="572473" y="1700759"/>
            <a:ext cx="3295650" cy="55743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998012516" name="TextBox 998012515"/>
          <p:cNvSpPr txBox="1"/>
          <p:nvPr/>
        </p:nvSpPr>
        <p:spPr bwMode="auto">
          <a:xfrm>
            <a:off x="667724" y="1750694"/>
            <a:ext cx="2967674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Я могу читать</a:t>
            </a:r>
          </a:p>
        </p:txBody>
      </p:sp>
      <p:sp>
        <p:nvSpPr>
          <p:cNvPr id="1394084480" name="Прямоугольник 1394084479"/>
          <p:cNvSpPr/>
          <p:nvPr/>
        </p:nvSpPr>
        <p:spPr bwMode="auto">
          <a:xfrm>
            <a:off x="572473" y="2410589"/>
            <a:ext cx="3295650" cy="55743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54929562" name="TextBox 54929561"/>
          <p:cNvSpPr txBox="1"/>
          <p:nvPr/>
        </p:nvSpPr>
        <p:spPr bwMode="auto">
          <a:xfrm>
            <a:off x="670335" y="2460525"/>
            <a:ext cx="2965064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2400" b="1"/>
              <a:t>играть</a:t>
            </a:r>
          </a:p>
        </p:txBody>
      </p:sp>
      <p:sp>
        <p:nvSpPr>
          <p:cNvPr id="1242207492" name="Прямоугольник 1242207491"/>
          <p:cNvSpPr/>
          <p:nvPr/>
        </p:nvSpPr>
        <p:spPr bwMode="auto">
          <a:xfrm>
            <a:off x="572473" y="3150284"/>
            <a:ext cx="3295650" cy="55743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37193642" name="TextBox 1237193641"/>
          <p:cNvSpPr txBox="1"/>
          <p:nvPr/>
        </p:nvSpPr>
        <p:spPr bwMode="auto">
          <a:xfrm>
            <a:off x="667724" y="3200220"/>
            <a:ext cx="1689524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поесть</a:t>
            </a:r>
          </a:p>
        </p:txBody>
      </p:sp>
      <p:sp>
        <p:nvSpPr>
          <p:cNvPr id="1497572689" name="Прямоугольник 1497572688"/>
          <p:cNvSpPr/>
          <p:nvPr/>
        </p:nvSpPr>
        <p:spPr bwMode="auto">
          <a:xfrm>
            <a:off x="572473" y="3931333"/>
            <a:ext cx="3440969" cy="131539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4621189" name="TextBox 24621188"/>
          <p:cNvSpPr txBox="1"/>
          <p:nvPr/>
        </p:nvSpPr>
        <p:spPr bwMode="auto">
          <a:xfrm>
            <a:off x="667724" y="3931333"/>
            <a:ext cx="3431382" cy="11890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смотреть мультфильмы и играть на планшете</a:t>
            </a:r>
          </a:p>
        </p:txBody>
      </p:sp>
      <p:pic>
        <p:nvPicPr>
          <p:cNvPr id="1141356600" name="Рисунок 114135659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8100939">
            <a:off x="5051771" y="3503593"/>
            <a:ext cx="1878386" cy="1878386"/>
          </a:xfrm>
          <a:prstGeom prst="rect">
            <a:avLst/>
          </a:prstGeom>
        </p:spPr>
      </p:pic>
      <p:pic>
        <p:nvPicPr>
          <p:cNvPr id="16938632" name="Рисунок 16938631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>
            <a:off x="8341523" y="3774325"/>
            <a:ext cx="1629411" cy="1629411"/>
          </a:xfrm>
          <a:prstGeom prst="rect">
            <a:avLst/>
          </a:prstGeom>
        </p:spPr>
      </p:pic>
      <p:pic>
        <p:nvPicPr>
          <p:cNvPr id="1132296972" name="Рисунок 1132296971"/>
          <p:cNvPicPr>
            <a:picLocks noChangeAspect="1"/>
          </p:cNvPicPr>
          <p:nvPr/>
        </p:nvPicPr>
        <p:blipFill>
          <a:blip r:embed="rId6" cstate="print"/>
          <a:stretch/>
        </p:blipFill>
        <p:spPr bwMode="auto">
          <a:xfrm>
            <a:off x="4501536" y="4021880"/>
            <a:ext cx="2747349" cy="2967138"/>
          </a:xfrm>
          <a:prstGeom prst="rect">
            <a:avLst/>
          </a:prstGeom>
        </p:spPr>
      </p:pic>
      <p:pic>
        <p:nvPicPr>
          <p:cNvPr id="164553367" name="Рисунок 16455336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908670" y="5403737"/>
            <a:ext cx="1215306" cy="1447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35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4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01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08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2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20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9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9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57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54732826" name="Рисунок 155473282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2154" y="40586"/>
            <a:ext cx="12047690" cy="6776825"/>
          </a:xfrm>
          <a:prstGeom prst="rect">
            <a:avLst/>
          </a:prstGeom>
        </p:spPr>
      </p:pic>
      <p:pic>
        <p:nvPicPr>
          <p:cNvPr id="2039121763" name="Рисунок 203912176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95381">
            <a:off x="4772490" y="2107450"/>
            <a:ext cx="3754542" cy="5638339"/>
          </a:xfrm>
          <a:prstGeom prst="rect">
            <a:avLst/>
          </a:prstGeom>
        </p:spPr>
      </p:pic>
      <p:pic>
        <p:nvPicPr>
          <p:cNvPr id="1767995885" name="Рисунок 176799588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024" y="11264"/>
            <a:ext cx="12163424" cy="6841926"/>
          </a:xfrm>
          <a:prstGeom prst="rect">
            <a:avLst/>
          </a:prstGeom>
        </p:spPr>
      </p:pic>
      <p:pic>
        <p:nvPicPr>
          <p:cNvPr id="767285561" name="Рисунок 76728556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202967" y="1970502"/>
            <a:ext cx="2998782" cy="1422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285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99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7285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7285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99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7285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7285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171</Words>
  <Application>Microsoft Office PowerPoint</Application>
  <DocSecurity>0</DocSecurity>
  <PresentationFormat>Широкоэкранный</PresentationFormat>
  <Paragraphs>21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Социальную историю подготовила Полина Жданова, психолог Центра "Пространство общения"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cp:lastModifiedBy>Матвей Петухов</cp:lastModifiedBy>
  <cp:revision>8</cp:revision>
  <dcterms:created xsi:type="dcterms:W3CDTF">2023-08-25T13:22:51Z</dcterms:created>
  <dcterms:modified xsi:type="dcterms:W3CDTF">2025-04-03T08:10:08Z</dcterms:modified>
  <cp:category/>
  <dc:identifier/>
  <cp:contentStatus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1</vt:i4>
  </property>
</Properties>
</file>