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A1631-1A68-4EC3-BF75-BB124129D2D9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11286-CD20-4F29-91D8-7030D0B98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081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a1f001718b_0_10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3a1f001718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89038F7-0BC8-4B43-99AC-A9EBED0A33A2}" type="datetimeFigureOut">
              <a:rPr lang="ru-RU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3F08E9-08C0-4588-9BBA-8A880105E6A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89038F7-0BC8-4B43-99AC-A9EBED0A33A2}" type="datetimeFigureOut">
              <a:rPr lang="ru-RU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3F08E9-08C0-4588-9BBA-8A880105E6A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89038F7-0BC8-4B43-99AC-A9EBED0A33A2}" type="datetimeFigureOut">
              <a:rPr lang="ru-RU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3F08E9-08C0-4588-9BBA-8A880105E6A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 1">
  <p:cSld name="ПО 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g3a1f001718b_0_214" title="Ellipse 1473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17375" y="1974625"/>
            <a:ext cx="6321341" cy="632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3a1f001718b_0_214" title="004_12009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206" y="-83625"/>
            <a:ext cx="9222415" cy="118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3a1f001718b_0_214" title="Frame 132131480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137" y="6406475"/>
            <a:ext cx="9196273" cy="38844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a1f001718b_0_214"/>
          <p:cNvSpPr txBox="1">
            <a:spLocks noGrp="1"/>
          </p:cNvSpPr>
          <p:nvPr>
            <p:ph type="body" idx="1"/>
          </p:nvPr>
        </p:nvSpPr>
        <p:spPr>
          <a:xfrm>
            <a:off x="372100" y="1744727"/>
            <a:ext cx="64476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1pPr>
            <a:lvl2pPr marL="914400" lvl="1" indent="-320040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–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20039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3pPr>
            <a:lvl4pPr marL="1828800" lvl="3" indent="-320039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–"/>
              <a:defRPr>
                <a:latin typeface="Inter"/>
                <a:ea typeface="Inter"/>
                <a:cs typeface="Inter"/>
                <a:sym typeface="Inter"/>
              </a:defRPr>
            </a:lvl4pPr>
            <a:lvl5pPr marL="2286000" lvl="4" indent="-320039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»"/>
              <a:defRPr>
                <a:latin typeface="Inter"/>
                <a:ea typeface="Inter"/>
                <a:cs typeface="Inter"/>
                <a:sym typeface="Inter"/>
              </a:defRPr>
            </a:lvl5pPr>
            <a:lvl6pPr marL="2743200" lvl="5" indent="-320039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6pPr>
            <a:lvl7pPr marL="3200400" lvl="6" indent="-320039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7pPr>
            <a:lvl8pPr marL="3657600" lvl="7" indent="-320040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8pPr>
            <a:lvl9pPr marL="4114800" lvl="8" indent="-320040">
              <a:spcBef>
                <a:spcPts val="1000"/>
              </a:spcBef>
              <a:spcAft>
                <a:spcPts val="0"/>
              </a:spcAft>
              <a:buSzPts val="144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91" name="Google Shape;91;g3a1f001718b_0_214"/>
          <p:cNvSpPr txBox="1">
            <a:spLocks noGrp="1"/>
          </p:cNvSpPr>
          <p:nvPr>
            <p:ph type="title"/>
          </p:nvPr>
        </p:nvSpPr>
        <p:spPr>
          <a:xfrm>
            <a:off x="323025" y="6482875"/>
            <a:ext cx="36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92" name="Google Shape;92;g3a1f001718b_0_214"/>
          <p:cNvSpPr txBox="1">
            <a:spLocks noGrp="1"/>
          </p:cNvSpPr>
          <p:nvPr>
            <p:ph type="title" idx="2"/>
          </p:nvPr>
        </p:nvSpPr>
        <p:spPr>
          <a:xfrm>
            <a:off x="5330400" y="6482888"/>
            <a:ext cx="36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93" name="Google Shape;93;g3a1f001718b_0_214"/>
          <p:cNvSpPr txBox="1">
            <a:spLocks noGrp="1"/>
          </p:cNvSpPr>
          <p:nvPr>
            <p:ph type="title" idx="3"/>
          </p:nvPr>
        </p:nvSpPr>
        <p:spPr>
          <a:xfrm>
            <a:off x="253913" y="172763"/>
            <a:ext cx="8636100" cy="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Inter"/>
              <a:buNone/>
              <a:defRPr sz="34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46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89038F7-0BC8-4B43-99AC-A9EBED0A33A2}" type="datetimeFigureOut">
              <a:rPr lang="ru-RU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3F08E9-08C0-4588-9BBA-8A880105E6A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89038F7-0BC8-4B43-99AC-A9EBED0A33A2}" type="datetimeFigureOut">
              <a:rPr lang="ru-RU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3F08E9-08C0-4588-9BBA-8A880105E6A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89038F7-0BC8-4B43-99AC-A9EBED0A33A2}" type="datetimeFigureOut">
              <a:rPr lang="ru-RU"/>
              <a:t>23.11.2025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3F08E9-08C0-4588-9BBA-8A880105E6A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89038F7-0BC8-4B43-99AC-A9EBED0A33A2}" type="datetimeFigureOut">
              <a:rPr lang="ru-RU"/>
              <a:t>23.11.2025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3F08E9-08C0-4588-9BBA-8A880105E6A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89038F7-0BC8-4B43-99AC-A9EBED0A33A2}" type="datetimeFigureOut">
              <a:rPr lang="ru-RU"/>
              <a:t>23.11.2025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3F08E9-08C0-4588-9BBA-8A880105E6A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89038F7-0BC8-4B43-99AC-A9EBED0A33A2}" type="datetimeFigureOut">
              <a:rPr lang="ru-RU"/>
              <a:t>23.11.2025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3F08E9-08C0-4588-9BBA-8A880105E6A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89038F7-0BC8-4B43-99AC-A9EBED0A33A2}" type="datetimeFigureOut">
              <a:rPr lang="ru-RU"/>
              <a:t>23.11.2025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3F08E9-08C0-4588-9BBA-8A880105E6A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89038F7-0BC8-4B43-99AC-A9EBED0A33A2}" type="datetimeFigureOut">
              <a:rPr lang="ru-RU"/>
              <a:t>23.11.2025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3F08E9-08C0-4588-9BBA-8A880105E6A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9038F7-0BC8-4B43-99AC-A9EBED0A33A2}" type="datetimeFigureOut">
              <a:rPr lang="ru-RU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3F08E9-08C0-4588-9BBA-8A880105E6AE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6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7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4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11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6.png"/><Relationship Id="rId5" Type="http://schemas.openxmlformats.org/officeDocument/2006/relationships/image" Target="../media/image39.png"/><Relationship Id="rId10" Type="http://schemas.openxmlformats.org/officeDocument/2006/relationships/image" Target="../media/image5.png"/><Relationship Id="rId4" Type="http://schemas.openxmlformats.org/officeDocument/2006/relationships/image" Target="../media/image38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9144989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Мой брат не такой как все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7c32f5bbb5911f0a8077644ca336b07_1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Рисунок 3" descr="5548b5fcba8811f0ac1eba491b3b44de_1-edited-free (ca-edited-free (carve.photos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86447" y="2521380"/>
            <a:ext cx="1071570" cy="920481"/>
          </a:xfrm>
          <a:prstGeom prst="rect">
            <a:avLst/>
          </a:prstGeom>
        </p:spPr>
      </p:pic>
      <p:pic>
        <p:nvPicPr>
          <p:cNvPr id="12" name="Рисунок 11" descr="7724acdcbc0d11f08ee0fe08b2ffe7d2_1-edited-free (carve.photos) (3).png"/>
          <p:cNvPicPr>
            <a:picLocks noChangeAspect="1"/>
          </p:cNvPicPr>
          <p:nvPr/>
        </p:nvPicPr>
        <p:blipFill>
          <a:blip r:embed="rId4"/>
          <a:srcRect b="62500"/>
          <a:stretch/>
        </p:blipFill>
        <p:spPr bwMode="auto">
          <a:xfrm flipH="1">
            <a:off x="3857620" y="2285992"/>
            <a:ext cx="1043863" cy="1285859"/>
          </a:xfrm>
          <a:prstGeom prst="rect">
            <a:avLst/>
          </a:prstGeom>
        </p:spPr>
      </p:pic>
      <p:pic>
        <p:nvPicPr>
          <p:cNvPr id="14" name="Рисунок 13" descr="7724acdcbc0d11f08ee0fe08b2ffe7d2_1-edited-free (carve.photos) (2).png"/>
          <p:cNvPicPr>
            <a:picLocks noChangeAspect="1"/>
          </p:cNvPicPr>
          <p:nvPr/>
        </p:nvPicPr>
        <p:blipFill>
          <a:blip r:embed="rId5"/>
          <a:srcRect t="3261" b="62500"/>
          <a:stretch/>
        </p:blipFill>
        <p:spPr bwMode="auto">
          <a:xfrm>
            <a:off x="4286248" y="2285992"/>
            <a:ext cx="1285881" cy="1285860"/>
          </a:xfrm>
          <a:prstGeom prst="rect">
            <a:avLst/>
          </a:prstGeom>
        </p:spPr>
      </p:pic>
      <p:pic>
        <p:nvPicPr>
          <p:cNvPr id="8" name="Рисунок 7" descr="37c32f5bbb5911f0a8077644ca336b07_1-edited-free (carve.photos)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 bwMode="auto">
          <a:xfrm>
            <a:off x="928662" y="0"/>
            <a:ext cx="7500990" cy="100010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>
                <a:solidFill>
                  <a:schemeClr val="tx1"/>
                </a:solidFill>
              </a:rPr>
              <a:t>Родители проводят с братом много времени и возят его на занятия и к разным специалистам.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88b47680cbf11f08e4cded7fb1964a6_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2907" y="10601"/>
            <a:ext cx="9144000" cy="6858000"/>
          </a:xfrm>
          <a:prstGeom prst="rect">
            <a:avLst/>
          </a:prstGeom>
        </p:spPr>
      </p:pic>
      <p:pic>
        <p:nvPicPr>
          <p:cNvPr id="5" name="Рисунок 4" descr="6d10ba9b0d7611f09878ea3649b96a8c_1-edited-free (carve.photos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3563887" y="3140968"/>
            <a:ext cx="2103981" cy="3717032"/>
          </a:xfrm>
          <a:prstGeom prst="rect">
            <a:avLst/>
          </a:prstGeom>
        </p:spPr>
      </p:pic>
      <p:pic>
        <p:nvPicPr>
          <p:cNvPr id="6" name="Рисунок 5" descr="f1d4c2ba0d7511f0afc552d8e6a785d9_1-edited-free (carve.photos) (4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75381" y="1928742"/>
            <a:ext cx="1368633" cy="1420907"/>
          </a:xfrm>
          <a:prstGeom prst="rect">
            <a:avLst/>
          </a:prstGeom>
        </p:spPr>
      </p:pic>
      <p:pic>
        <p:nvPicPr>
          <p:cNvPr id="7" name="Рисунок 6" descr="e5c0e631f23caacac9dc71d4fea1d126-edited-free (carve.photos)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80034" y="3390680"/>
            <a:ext cx="2960004" cy="33575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1">
            <a:off x="7236296" y="4654532"/>
            <a:ext cx="2511342" cy="2214069"/>
          </a:xfrm>
          <a:prstGeom prst="rect">
            <a:avLst/>
          </a:prstGeom>
        </p:spPr>
      </p:pic>
      <p:sp>
        <p:nvSpPr>
          <p:cNvPr id="10" name="Скругленный прямоугольник 14"/>
          <p:cNvSpPr/>
          <p:nvPr/>
        </p:nvSpPr>
        <p:spPr bwMode="auto">
          <a:xfrm>
            <a:off x="909202" y="303724"/>
            <a:ext cx="7500990" cy="100010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>
                <a:solidFill>
                  <a:schemeClr val="tx1"/>
                </a:solidFill>
              </a:rPr>
              <a:t>Иногда мне хочется побыть одному и заниматься своими делами. Это нормально.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92039f70e0e11f0b0e57acc1207f44c_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6d10ba9b0d7611f09878ea3649b96a8c_1-edited-free (carve.photos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57620" y="3702821"/>
            <a:ext cx="1785950" cy="3155179"/>
          </a:xfrm>
          <a:prstGeom prst="rect">
            <a:avLst/>
          </a:prstGeom>
        </p:spPr>
      </p:pic>
      <p:pic>
        <p:nvPicPr>
          <p:cNvPr id="5" name="Рисунок 4" descr="f1d4c2ba0d7511f0afc552d8e6a785d9_1-edited-free (carve.photos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071934" y="2643182"/>
            <a:ext cx="1143008" cy="129989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 bwMode="auto">
          <a:xfrm>
            <a:off x="285719" y="85724"/>
            <a:ext cx="8286808" cy="12144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>
                <a:solidFill>
                  <a:schemeClr val="tx1"/>
                </a:solidFill>
              </a:rPr>
              <a:t>А иногда мне тоже хочется, чтобы со мной проводили много времени, играли и возили в разные места.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92039f70e0e11f0b0e57acc1207f44c_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6d10ba9b0d7611f09878ea3649b96a8c_1-edited-free (carve.photos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00496" y="3571876"/>
            <a:ext cx="1785950" cy="3155179"/>
          </a:xfrm>
          <a:prstGeom prst="rect">
            <a:avLst/>
          </a:prstGeom>
        </p:spPr>
      </p:pic>
      <p:pic>
        <p:nvPicPr>
          <p:cNvPr id="5" name="Рисунок 4" descr="f1d4c2ba0d7511f0afc552d8e6a785d9_1-edited-free (carve.photos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214810" y="2428868"/>
            <a:ext cx="1214446" cy="1381135"/>
          </a:xfrm>
          <a:prstGeom prst="rect">
            <a:avLst/>
          </a:prstGeom>
        </p:spPr>
      </p:pic>
      <p:pic>
        <p:nvPicPr>
          <p:cNvPr id="7" name="Рисунок 6" descr="7724acdcbc0d11f08ee0fe08b2ffe7d2_1-edited-free (carve.photos) (3).png"/>
          <p:cNvPicPr>
            <a:picLocks noChangeAspect="1"/>
          </p:cNvPicPr>
          <p:nvPr/>
        </p:nvPicPr>
        <p:blipFill>
          <a:blip r:embed="rId5"/>
          <a:srcRect r="-3289" b="43700"/>
          <a:stretch/>
        </p:blipFill>
        <p:spPr bwMode="auto">
          <a:xfrm>
            <a:off x="179512" y="2996952"/>
            <a:ext cx="2156413" cy="3861048"/>
          </a:xfrm>
          <a:prstGeom prst="rect">
            <a:avLst/>
          </a:prstGeom>
        </p:spPr>
      </p:pic>
      <p:pic>
        <p:nvPicPr>
          <p:cNvPr id="9" name="Рисунок 8" descr="7724acdcbc0d11f08ee0fe08b2ffe7d2_1-edited-free (carve.photos) (2).png"/>
          <p:cNvPicPr>
            <a:picLocks noChangeAspect="1"/>
          </p:cNvPicPr>
          <p:nvPr/>
        </p:nvPicPr>
        <p:blipFill>
          <a:blip r:embed="rId6"/>
          <a:srcRect b="41667"/>
          <a:stretch/>
        </p:blipFill>
        <p:spPr bwMode="auto">
          <a:xfrm>
            <a:off x="6987587" y="2857496"/>
            <a:ext cx="2156413" cy="4000504"/>
          </a:xfrm>
          <a:prstGeom prst="rect">
            <a:avLst/>
          </a:prstGeom>
        </p:spPr>
      </p:pic>
      <p:pic>
        <p:nvPicPr>
          <p:cNvPr id="8" name="Рисунок 7" descr="f1d4c2ba0d7511f0afc552d8e6a785d9_1-edited-free (carve.photos) (3)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214810" y="2428868"/>
            <a:ext cx="1243012" cy="160182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 bwMode="auto">
          <a:xfrm>
            <a:off x="285720" y="0"/>
            <a:ext cx="8286808" cy="12144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 могу расстраиваться и злиться.</a:t>
            </a:r>
            <a:r>
              <a:rPr lang="ru-RU" sz="2800">
                <a:solidFill>
                  <a:schemeClr val="tx1"/>
                </a:solidFill>
              </a:rPr>
              <a:t> Я могу рассказать родителям о своих чувствах. </a:t>
            </a:r>
            <a:br>
              <a:rPr lang="ru-RU" sz="2800">
                <a:solidFill>
                  <a:schemeClr val="tx1"/>
                </a:solidFill>
              </a:rPr>
            </a:br>
            <a:r>
              <a:rPr lang="ru-RU" sz="2800">
                <a:solidFill>
                  <a:schemeClr val="tx1"/>
                </a:solidFill>
              </a:rPr>
              <a:t>Я могу предложить провести время вместе.</a:t>
            </a:r>
            <a:endParaRPr/>
          </a:p>
        </p:txBody>
      </p:sp>
      <p:sp>
        <p:nvSpPr>
          <p:cNvPr id="2" name="Скругленный прямоугольник 9"/>
          <p:cNvSpPr/>
          <p:nvPr/>
        </p:nvSpPr>
        <p:spPr bwMode="auto">
          <a:xfrm>
            <a:off x="2051720" y="1332901"/>
            <a:ext cx="6990663" cy="12144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>
                <a:solidFill>
                  <a:schemeClr val="tx1"/>
                </a:solidFill>
              </a:rPr>
              <a:t>Например, сходить куда-нибудь только со мной. Или просто съесть по мороженому. 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rot="20655198">
            <a:off x="3739034" y="4357329"/>
            <a:ext cx="1097282" cy="10972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rot="581380">
            <a:off x="869923" y="6125832"/>
            <a:ext cx="1097282" cy="10972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517152" y="5915804"/>
            <a:ext cx="1097282" cy="1097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0cd79f5bbd311f099fd3e055feccad4_1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Рисунок 3" descr="66a38562ba8a11f084518ec0c566578f_1-edited-free (carve.photos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500298" y="1785927"/>
            <a:ext cx="1792444" cy="1643074"/>
          </a:xfrm>
          <a:prstGeom prst="rect">
            <a:avLst/>
          </a:prstGeom>
        </p:spPr>
      </p:pic>
      <p:pic>
        <p:nvPicPr>
          <p:cNvPr id="6" name="Рисунок 5" descr="3861c768bc0d11f0b61a1a9e672d63fd_1-edited-free (carve.photos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7158" y="2786058"/>
            <a:ext cx="2357454" cy="2357454"/>
          </a:xfrm>
          <a:prstGeom prst="rect">
            <a:avLst/>
          </a:prstGeom>
        </p:spPr>
      </p:pic>
      <p:pic>
        <p:nvPicPr>
          <p:cNvPr id="7" name="Рисунок 6" descr="3861c768bc0d11f0b61a1a9e672d63fd_1-edited-free (carve.photos) (2).png"/>
          <p:cNvPicPr>
            <a:picLocks noChangeAspect="1"/>
          </p:cNvPicPr>
          <p:nvPr/>
        </p:nvPicPr>
        <p:blipFill>
          <a:blip r:embed="rId5"/>
          <a:srcRect b="71951"/>
          <a:stretch/>
        </p:blipFill>
        <p:spPr bwMode="auto">
          <a:xfrm>
            <a:off x="4714876" y="1571612"/>
            <a:ext cx="2500330" cy="2252918"/>
          </a:xfrm>
          <a:prstGeom prst="rect">
            <a:avLst/>
          </a:prstGeom>
        </p:spPr>
      </p:pic>
      <p:pic>
        <p:nvPicPr>
          <p:cNvPr id="5" name="Рисунок 4" descr="f1d4c2ba0d7511f0afc552d8e6a785d9_1-edited-free (carve.photos) (3)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572264" y="3214686"/>
            <a:ext cx="1785950" cy="2301483"/>
          </a:xfrm>
          <a:prstGeom prst="rect">
            <a:avLst/>
          </a:prstGeom>
        </p:spPr>
      </p:pic>
      <p:pic>
        <p:nvPicPr>
          <p:cNvPr id="8" name="Рисунок 7" descr="1e817c1bbbd311f0b61a1a9e672d63fd_1-edited-free (carve.photos)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500430" y="2071678"/>
            <a:ext cx="3571900" cy="2778144"/>
          </a:xfrm>
          <a:prstGeom prst="rect">
            <a:avLst/>
          </a:prstGeom>
        </p:spPr>
      </p:pic>
      <p:pic>
        <p:nvPicPr>
          <p:cNvPr id="9" name="Рисунок 8" descr="1e817c1bbbd311f0b61a1a9e672d63fd_1-edited-free (carve.photos)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857356" y="1857364"/>
            <a:ext cx="3571900" cy="2778144"/>
          </a:xfrm>
          <a:prstGeom prst="rect">
            <a:avLst/>
          </a:prstGeom>
        </p:spPr>
      </p:pic>
      <p:pic>
        <p:nvPicPr>
          <p:cNvPr id="10" name="Рисунок 9" descr="1e817c1bbbd311f0b61a1a9e672d63fd_1-edited-free (carve.photos)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42844" y="3500438"/>
            <a:ext cx="3571900" cy="2778144"/>
          </a:xfrm>
          <a:prstGeom prst="rect">
            <a:avLst/>
          </a:prstGeom>
        </p:spPr>
      </p:pic>
      <p:pic>
        <p:nvPicPr>
          <p:cNvPr id="11" name="Рисунок 10" descr="1e817c1bbbd311f0b61a1a9e672d63fd_1-edited-free (carve.photos)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429256" y="3429000"/>
            <a:ext cx="3571900" cy="2778144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 bwMode="auto">
          <a:xfrm>
            <a:off x="285720" y="0"/>
            <a:ext cx="8286808" cy="12144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>
                <a:solidFill>
                  <a:schemeClr val="tx1"/>
                </a:solidFill>
              </a:rPr>
              <a:t>Еще я могу придумать общее дело, чтобы весело было всем.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88b47680cbf11f08e4cded7fb1964a6_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2" name="Рисунок 11" descr="3861c768bc0d11f0b61a1a9e672d63fd_1-edited-free (carve.photos)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29190" y="2284994"/>
            <a:ext cx="2000264" cy="4657972"/>
          </a:xfrm>
          <a:prstGeom prst="rect">
            <a:avLst/>
          </a:prstGeom>
        </p:spPr>
      </p:pic>
      <p:pic>
        <p:nvPicPr>
          <p:cNvPr id="13" name="Рисунок 12" descr="3861c768bc0d11f0b61a1a9e672d63fd_1-edited-free (carve.photos) (2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52632" y="1214422"/>
            <a:ext cx="1756800" cy="5643578"/>
          </a:xfrm>
          <a:prstGeom prst="rect">
            <a:avLst/>
          </a:prstGeom>
        </p:spPr>
      </p:pic>
      <p:pic>
        <p:nvPicPr>
          <p:cNvPr id="15" name="Рисунок 14" descr="3861c768bc0d11f0b61a1a9e672d63fd_1-edited-free (carve.photos)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43504" y="714356"/>
            <a:ext cx="1685916" cy="1685916"/>
          </a:xfrm>
          <a:prstGeom prst="rect">
            <a:avLst/>
          </a:prstGeom>
        </p:spPr>
      </p:pic>
      <p:pic>
        <p:nvPicPr>
          <p:cNvPr id="7" name="Рисунок 6" descr="6d10ba9b0d7611f09878ea3649b96a8c_1-edited-free (carve.photos)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1">
            <a:off x="2857488" y="3576614"/>
            <a:ext cx="1857389" cy="3281386"/>
          </a:xfrm>
          <a:prstGeom prst="rect">
            <a:avLst/>
          </a:prstGeom>
        </p:spPr>
      </p:pic>
      <p:pic>
        <p:nvPicPr>
          <p:cNvPr id="9" name="Рисунок 8" descr="f1d4c2ba0d7511f0afc552d8e6a785d9_1-edited-free (carve.photos) (4)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143240" y="2357430"/>
            <a:ext cx="1367003" cy="1419215"/>
          </a:xfrm>
          <a:prstGeom prst="rect">
            <a:avLst/>
          </a:prstGeom>
        </p:spPr>
      </p:pic>
      <p:pic>
        <p:nvPicPr>
          <p:cNvPr id="16" name="Рисунок 15" descr="054dc160ba7f11f084518ec0c566578f_1-edited-free (carve.photos)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071934" y="3714752"/>
            <a:ext cx="2145289" cy="3267081"/>
          </a:xfrm>
          <a:prstGeom prst="rect">
            <a:avLst/>
          </a:prstGeom>
        </p:spPr>
      </p:pic>
      <p:pic>
        <p:nvPicPr>
          <p:cNvPr id="17" name="Рисунок 16" descr="5548b5fcba8811f0ac1eba491b3b44de_1-edited-free (ca-edited-free (carve.photos)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1">
            <a:off x="4286248" y="2428868"/>
            <a:ext cx="1714512" cy="1472769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 bwMode="auto">
          <a:xfrm>
            <a:off x="142844" y="0"/>
            <a:ext cx="8858312" cy="7143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>
                <a:solidFill>
                  <a:schemeClr val="tx1"/>
                </a:solidFill>
              </a:rPr>
              <a:t>Я знаю, что родители любят меня и брата одинаково. </a:t>
            </a:r>
            <a:br>
              <a:rPr lang="ru-RU" sz="2800">
                <a:solidFill>
                  <a:schemeClr val="tx1"/>
                </a:solidFill>
              </a:rPr>
            </a:br>
            <a:r>
              <a:rPr lang="ru-RU" sz="2800">
                <a:solidFill>
                  <a:schemeClr val="tx1"/>
                </a:solidFill>
              </a:rPr>
              <a:t>Мы – семья.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a1f001718b_0_108"/>
          <p:cNvSpPr txBox="1">
            <a:spLocks noGrp="1"/>
          </p:cNvSpPr>
          <p:nvPr>
            <p:ph type="title" idx="2"/>
          </p:nvPr>
        </p:nvSpPr>
        <p:spPr>
          <a:xfrm>
            <a:off x="5330400" y="6482888"/>
            <a:ext cx="36288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© АНО ЦЕНТР “ПРОСТРАНСТВО ОБЩЕНИЯ”</a:t>
            </a:r>
            <a:endParaRPr/>
          </a:p>
        </p:txBody>
      </p:sp>
      <p:pic>
        <p:nvPicPr>
          <p:cNvPr id="254" name="Google Shape;254;g3a1f001718b_0_108" descr="Изображение выглядит как логотип, Графика, Шрифт, текст&#10;&#10;Контент, сгенерированный ИИ, может содержать ошибки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477" y="1641862"/>
            <a:ext cx="2998262" cy="136221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3a1f001718b_0_108"/>
          <p:cNvSpPr txBox="1"/>
          <p:nvPr/>
        </p:nvSpPr>
        <p:spPr>
          <a:xfrm>
            <a:off x="358486" y="2745745"/>
            <a:ext cx="8156100" cy="15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Социальную историю подготовила Полина Жданова,</a:t>
            </a:r>
            <a:b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психолог Центра "Пространство общения"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a1f001718b_0_108"/>
          <p:cNvSpPr txBox="1">
            <a:spLocks noGrp="1"/>
          </p:cNvSpPr>
          <p:nvPr>
            <p:ph type="subTitle" idx="4294967295"/>
          </p:nvPr>
        </p:nvSpPr>
        <p:spPr>
          <a:xfrm>
            <a:off x="358485" y="4872922"/>
            <a:ext cx="6049800" cy="12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Проект "Семья в фокусе” реализуется при поддержке Фонда президентских грантов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3a1f001718b_0_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9674" y="1900175"/>
            <a:ext cx="2461645" cy="84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402398" name="Содержимое 2"/>
          <p:cNvSpPr>
            <a:spLocks noGrp="1"/>
          </p:cNvSpPr>
          <p:nvPr>
            <p:ph idx="1"/>
          </p:nvPr>
        </p:nvSpPr>
        <p:spPr bwMode="auto">
          <a:xfrm>
            <a:off x="457199" y="352424"/>
            <a:ext cx="8229600" cy="577373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sz="2400"/>
              <a:t>Эта социальная история предназначена для просмотра с детьми дошкольного и младшего школьного возраста. 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sz="2400"/>
              <a:t>В ней говорится о мальчике, у которого есть брат с особенностями (без конкретного диагноза) примерно того же возраста, а также есть мама и папа.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sz="2400"/>
              <a:t>Несмотря на то, что история абстрактна, ребенку, даже другого пола, скорее всего, не составит труда перенести ее на себя. Но будет лучше, если простым и понятным языком для ребенка описать конкретные особенности брата или сестры, с которыми он сталкивается. 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sz="2400"/>
              <a:t>В индивидуальной истории важно подчеркнуть то, что оба ребенка любимы, способы решения трудностей, возможности как совместного времяпровождения с братом/сестрой, так и проведения личного качественного времени со взрослым.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72999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88b47680cbf11f08e4cded7fb1964a6_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5548b5fcba8811f0ac1eba491b3b44de_1-edited-free (ca-edited-free (carve.photos)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71868" y="4500570"/>
            <a:ext cx="2200275" cy="1981201"/>
          </a:xfrm>
          <a:prstGeom prst="rect">
            <a:avLst/>
          </a:prstGeom>
        </p:spPr>
      </p:pic>
      <p:pic>
        <p:nvPicPr>
          <p:cNvPr id="9" name="Рисунок 8" descr="5548b5fcba8811f0ac1eba491b3b44de_1-edited-free (ca-edited-free (carve.photos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57620" y="3214686"/>
            <a:ext cx="1683721" cy="144632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1285852" y="285728"/>
            <a:ext cx="4714908" cy="92869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 bwMode="auto">
          <a:xfrm>
            <a:off x="1571602" y="500040"/>
            <a:ext cx="6501936" cy="51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/>
              <a:t>Мой брат не такой как все.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35c2265bb4c11f0a82eead374909c70_1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6" name="Рисунок 5" descr="5548b5fcba8811f0ac1eba491b3b44de_1-edited-free (ca-edited-free (carve.photos)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4643438" y="2866996"/>
            <a:ext cx="3143272" cy="2524143"/>
          </a:xfrm>
          <a:prstGeom prst="rect">
            <a:avLst/>
          </a:prstGeom>
        </p:spPr>
      </p:pic>
      <p:pic>
        <p:nvPicPr>
          <p:cNvPr id="7" name="Рисунок 6" descr="92a6c964ba8b11f0bb1e92d2cb9c41e8_1-edited-free (carve.photos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357818" y="1428735"/>
            <a:ext cx="1714512" cy="1548446"/>
          </a:xfrm>
          <a:prstGeom prst="rect">
            <a:avLst/>
          </a:prstGeom>
        </p:spPr>
      </p:pic>
      <p:pic>
        <p:nvPicPr>
          <p:cNvPr id="9" name="Рисунок 8" descr="6d10ba9b0d7611f09878ea3649b96a8c_1-edited-free (carve.photos)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1">
            <a:off x="1857356" y="2428868"/>
            <a:ext cx="2507057" cy="4429132"/>
          </a:xfrm>
          <a:prstGeom prst="rect">
            <a:avLst/>
          </a:prstGeom>
        </p:spPr>
      </p:pic>
      <p:pic>
        <p:nvPicPr>
          <p:cNvPr id="1026" name="Picture 2" descr="C:\Users\goolo\Downloads\b35c2265bb4c11f0a82eead374909c70_1-no-bg-preview (carve.photos).png"/>
          <p:cNvPicPr>
            <a:picLocks noChangeAspect="1" noChangeArrowheads="1"/>
          </p:cNvPicPr>
          <p:nvPr/>
        </p:nvPicPr>
        <p:blipFill>
          <a:blip r:embed="rId6"/>
          <a:srcRect t="43750" r="1561"/>
          <a:stretch/>
        </p:blipFill>
        <p:spPr bwMode="auto">
          <a:xfrm>
            <a:off x="0" y="3000372"/>
            <a:ext cx="9001156" cy="3857628"/>
          </a:xfrm>
          <a:prstGeom prst="rect">
            <a:avLst/>
          </a:prstGeom>
          <a:noFill/>
        </p:spPr>
      </p:pic>
      <p:pic>
        <p:nvPicPr>
          <p:cNvPr id="10" name="Рисунок 9" descr="f1d4c2ba0d7511f0afc552d8e6a785d9_1-edited-free (carve.photos) (4)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428860" y="1071546"/>
            <a:ext cx="1504623" cy="1562091"/>
          </a:xfrm>
          <a:prstGeom prst="rect">
            <a:avLst/>
          </a:prstGeom>
        </p:spPr>
      </p:pic>
      <p:pic>
        <p:nvPicPr>
          <p:cNvPr id="1027" name="Picture 3" descr="C:\Users\goolo\Downloads\5a1b5bc90d5611f08fe8924a17ef2954_1-edited-free (carve.photos).png"/>
          <p:cNvPicPr>
            <a:picLocks noChangeAspect="1" noChangeArrowheads="1"/>
          </p:cNvPicPr>
          <p:nvPr/>
        </p:nvPicPr>
        <p:blipFill>
          <a:blip r:embed="rId8"/>
          <a:srcRect r="2063" b="33333"/>
          <a:stretch/>
        </p:blipFill>
        <p:spPr bwMode="auto">
          <a:xfrm>
            <a:off x="0" y="2285992"/>
            <a:ext cx="2857520" cy="4572008"/>
          </a:xfrm>
          <a:prstGeom prst="rect">
            <a:avLst/>
          </a:prstGeom>
          <a:noFill/>
        </p:spPr>
      </p:pic>
      <p:pic>
        <p:nvPicPr>
          <p:cNvPr id="13" name="Рисунок 12" descr="85b4a9debb4e11f0af11eaa58d141d62_1-edited-free (carve.photos)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1">
            <a:off x="6643702" y="2428868"/>
            <a:ext cx="1707528" cy="1714488"/>
          </a:xfrm>
          <a:prstGeom prst="rect">
            <a:avLst/>
          </a:prstGeom>
        </p:spPr>
      </p:pic>
      <p:pic>
        <p:nvPicPr>
          <p:cNvPr id="11" name="Рисунок 10" descr="57d93fdadc43415728a16f16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7500958" y="3429000"/>
            <a:ext cx="428628" cy="378233"/>
          </a:xfrm>
          <a:prstGeom prst="rect">
            <a:avLst/>
          </a:prstGeom>
        </p:spPr>
      </p:pic>
      <p:pic>
        <p:nvPicPr>
          <p:cNvPr id="12" name="Рисунок 11" descr="1697204401_flomaster-top-p-apelsinovii-sok-risunok-krasivo-1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7000892" y="3357562"/>
            <a:ext cx="293483" cy="428604"/>
          </a:xfrm>
          <a:prstGeom prst="rect">
            <a:avLst/>
          </a:prstGeom>
        </p:spPr>
      </p:pic>
      <p:pic>
        <p:nvPicPr>
          <p:cNvPr id="14" name="Рисунок 13" descr="8243304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7572396" y="2786058"/>
            <a:ext cx="438477" cy="438477"/>
          </a:xfrm>
          <a:prstGeom prst="rect">
            <a:avLst/>
          </a:prstGeom>
        </p:spPr>
      </p:pic>
      <p:pic>
        <p:nvPicPr>
          <p:cNvPr id="15" name="Рисунок 14" descr="pngtree-vector-clip-art-and-illustration-of-red-apple-png-image_5827049.png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6929454" y="2714620"/>
            <a:ext cx="571504" cy="571504"/>
          </a:xfrm>
          <a:prstGeom prst="rect">
            <a:avLst/>
          </a:prstGeom>
        </p:spPr>
      </p:pic>
      <p:pic>
        <p:nvPicPr>
          <p:cNvPr id="16" name="Рисунок 15" descr="66a38562ba8a11f084518ec0c566578f_1-edited-free (carve.photos).png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5214942" y="1428735"/>
            <a:ext cx="1792444" cy="1643074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 bwMode="auto">
          <a:xfrm>
            <a:off x="428596" y="0"/>
            <a:ext cx="8429684" cy="85723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>
                <a:solidFill>
                  <a:schemeClr val="tx1"/>
                </a:solidFill>
              </a:rPr>
              <a:t>Он общается не так как другие. Родители и я - мы его понимаем.</a:t>
            </a:r>
            <a:endParaRPr/>
          </a:p>
        </p:txBody>
      </p:sp>
      <p:pic>
        <p:nvPicPr>
          <p:cNvPr id="18" name="Рисунок 17" descr="pngtree-vector-clip-art-and-illustration-of-red-apple-png-image_5827049.png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5214942" y="2786058"/>
            <a:ext cx="1419236" cy="1419236"/>
          </a:xfrm>
          <a:prstGeom prst="rect">
            <a:avLst/>
          </a:prstGeom>
        </p:spPr>
      </p:pic>
      <p:sp>
        <p:nvSpPr>
          <p:cNvPr id="19" name="Скругленная прямоугольная выноска 18"/>
          <p:cNvSpPr/>
          <p:nvPr/>
        </p:nvSpPr>
        <p:spPr bwMode="auto">
          <a:xfrm>
            <a:off x="7429520" y="1285860"/>
            <a:ext cx="1428760" cy="107157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" name="Рисунок 19" descr="pngtree-vector-clip-art-and-illustration-of-red-apple-png-image_5827049.png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7786710" y="1428735"/>
            <a:ext cx="714380" cy="714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88b47680cbf11f08e4cded7fb1964a6_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214414" y="357166"/>
            <a:ext cx="7772400" cy="1470025"/>
          </a:xfrm>
        </p:spPr>
        <p:txBody>
          <a:bodyPr/>
          <a:lstStyle/>
          <a:p>
            <a:pPr>
              <a:defRPr/>
            </a:pPr>
            <a:br>
              <a:rPr lang="ru-RU"/>
            </a:br>
            <a:endParaRPr lang="ru-RU"/>
          </a:p>
        </p:txBody>
      </p:sp>
      <p:pic>
        <p:nvPicPr>
          <p:cNvPr id="4" name="Рисунок 3" descr="5548b5fcba8811f0ac1eba491b3b44de_1-edited-free (ca-edited-free (carve.photos)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72132" y="4429131"/>
            <a:ext cx="2446186" cy="2124077"/>
          </a:xfrm>
          <a:prstGeom prst="rect">
            <a:avLst/>
          </a:prstGeom>
        </p:spPr>
      </p:pic>
      <p:pic>
        <p:nvPicPr>
          <p:cNvPr id="5" name="Рисунок 4" descr="5548b5fcba8811f0ac1eba491b3b44de_1-edited-free (ca-edited-free (carve.photos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29322" y="3000372"/>
            <a:ext cx="1857388" cy="1595500"/>
          </a:xfrm>
          <a:prstGeom prst="rect">
            <a:avLst/>
          </a:prstGeom>
        </p:spPr>
      </p:pic>
      <p:pic>
        <p:nvPicPr>
          <p:cNvPr id="6" name="Рисунок 5" descr="6d10ba9b0d7611f09878ea3649b96a8c_1-edited-free (carve.photos)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785919" y="2566958"/>
            <a:ext cx="2428892" cy="4291041"/>
          </a:xfrm>
          <a:prstGeom prst="rect">
            <a:avLst/>
          </a:prstGeom>
        </p:spPr>
      </p:pic>
      <p:pic>
        <p:nvPicPr>
          <p:cNvPr id="7" name="Рисунок 6" descr="f1d4c2ba0d7511f0afc552d8e6a785d9_1-edited-free (carve.photos) (4)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1">
            <a:off x="2214546" y="1285860"/>
            <a:ext cx="1428760" cy="1483330"/>
          </a:xfrm>
          <a:prstGeom prst="rect">
            <a:avLst/>
          </a:prstGeom>
        </p:spPr>
      </p:pic>
      <p:pic>
        <p:nvPicPr>
          <p:cNvPr id="8" name="Рисунок 7" descr="3dffeb222974ab45024d069bdeaa8116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046092" y="5786454"/>
            <a:ext cx="1097907" cy="677290"/>
          </a:xfrm>
          <a:prstGeom prst="rect">
            <a:avLst/>
          </a:prstGeom>
        </p:spPr>
      </p:pic>
      <p:pic>
        <p:nvPicPr>
          <p:cNvPr id="9" name="Рисунок 8" descr="foni-papik-pro-x6ry-p-kartinki-mashinka-na-prozrachnom-fone-2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rot="5400000">
            <a:off x="8190066" y="5097346"/>
            <a:ext cx="1000132" cy="663837"/>
          </a:xfrm>
          <a:prstGeom prst="rect">
            <a:avLst/>
          </a:prstGeom>
        </p:spPr>
      </p:pic>
      <p:pic>
        <p:nvPicPr>
          <p:cNvPr id="10" name="Рисунок 9" descr="d921ae9e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215338" y="4572008"/>
            <a:ext cx="798604" cy="464495"/>
          </a:xfrm>
          <a:prstGeom prst="rect">
            <a:avLst/>
          </a:prstGeom>
        </p:spPr>
      </p:pic>
      <p:pic>
        <p:nvPicPr>
          <p:cNvPr id="11" name="Рисунок 10" descr="37c32f5bbb5911f0a8077644ca336b07_1-edited-free (carve.photos)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rot="5669235">
            <a:off x="8215338" y="3929066"/>
            <a:ext cx="734760" cy="571480"/>
          </a:xfrm>
          <a:prstGeom prst="rect">
            <a:avLst/>
          </a:prstGeom>
        </p:spPr>
      </p:pic>
      <p:pic>
        <p:nvPicPr>
          <p:cNvPr id="13" name="Рисунок 12" descr="e5c0e631f23caacac9dc71d4fea1d126-edited-free (carve.photos)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1">
            <a:off x="-714412" y="3500438"/>
            <a:ext cx="2960004" cy="3357562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 bwMode="auto">
          <a:xfrm>
            <a:off x="2928926" y="285728"/>
            <a:ext cx="4500594" cy="85723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>
                <a:solidFill>
                  <a:schemeClr val="tx1"/>
                </a:solidFill>
              </a:rPr>
              <a:t>Он играет в другие игры.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88b47680cbf11f08e4cded7fb1964a6_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5548b5fcba8811f0ac1eba491b3b44de_1-edited-free (ca-edited-free (carve.photos) (1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5572132" y="4429131"/>
            <a:ext cx="2446186" cy="2124077"/>
          </a:xfrm>
          <a:prstGeom prst="rect">
            <a:avLst/>
          </a:prstGeom>
        </p:spPr>
      </p:pic>
      <p:pic>
        <p:nvPicPr>
          <p:cNvPr id="6" name="Рисунок 5" descr="6d10ba9b0d7611f09878ea3649b96a8c_1-edited-free (carve.photos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1785918" y="2566958"/>
            <a:ext cx="2428892" cy="4291041"/>
          </a:xfrm>
          <a:prstGeom prst="rect">
            <a:avLst/>
          </a:prstGeom>
        </p:spPr>
      </p:pic>
      <p:pic>
        <p:nvPicPr>
          <p:cNvPr id="8" name="Рисунок 7" descr="3dffeb222974ab45024d069bdeaa8116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046092" y="5786454"/>
            <a:ext cx="1097907" cy="677290"/>
          </a:xfrm>
          <a:prstGeom prst="rect">
            <a:avLst/>
          </a:prstGeom>
        </p:spPr>
      </p:pic>
      <p:pic>
        <p:nvPicPr>
          <p:cNvPr id="9" name="Рисунок 8" descr="foni-papik-pro-x6ry-p-kartinki-mashinka-na-prozrachnom-fone-2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572000" y="5929330"/>
            <a:ext cx="1000132" cy="663837"/>
          </a:xfrm>
          <a:prstGeom prst="rect">
            <a:avLst/>
          </a:prstGeom>
        </p:spPr>
      </p:pic>
      <p:pic>
        <p:nvPicPr>
          <p:cNvPr id="10" name="Рисунок 9" descr="d921ae9e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572132" y="6072206"/>
            <a:ext cx="798604" cy="464495"/>
          </a:xfrm>
          <a:prstGeom prst="rect">
            <a:avLst/>
          </a:prstGeom>
        </p:spPr>
      </p:pic>
      <p:pic>
        <p:nvPicPr>
          <p:cNvPr id="11" name="Рисунок 10" descr="37c32f5bbb5911f0a8077644ca336b07_1-edited-free (carve.photos)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rot="5669235">
            <a:off x="4875416" y="5174943"/>
            <a:ext cx="734760" cy="571480"/>
          </a:xfrm>
          <a:prstGeom prst="rect">
            <a:avLst/>
          </a:prstGeom>
        </p:spPr>
      </p:pic>
      <p:pic>
        <p:nvPicPr>
          <p:cNvPr id="13" name="Рисунок 12" descr="e5c0e631f23caacac9dc71d4fea1d126-edited-free (carve.photos)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428860" y="3500438"/>
            <a:ext cx="2960004" cy="3357562"/>
          </a:xfrm>
          <a:prstGeom prst="rect">
            <a:avLst/>
          </a:prstGeom>
        </p:spPr>
      </p:pic>
      <p:pic>
        <p:nvPicPr>
          <p:cNvPr id="14" name="Рисунок 13" descr="f1d4c2ba0d7511f0afc552d8e6a785d9_1-edited-free (carve.photos) (3)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1">
            <a:off x="2357422" y="1214422"/>
            <a:ext cx="1500198" cy="1933245"/>
          </a:xfrm>
          <a:prstGeom prst="rect">
            <a:avLst/>
          </a:prstGeom>
        </p:spPr>
      </p:pic>
      <p:pic>
        <p:nvPicPr>
          <p:cNvPr id="15" name="Рисунок 14" descr="66a38562ba8a11f084518ec0c566578f_1-edited-free (carve.photos)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5929322" y="3143247"/>
            <a:ext cx="1571636" cy="1440667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 bwMode="auto">
          <a:xfrm>
            <a:off x="2928926" y="285728"/>
            <a:ext cx="4714908" cy="85723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>
                <a:solidFill>
                  <a:schemeClr val="tx1"/>
                </a:solidFill>
              </a:rPr>
              <a:t>Но мы можем играть вместе.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2b3ae30bc1411f0af11eaa58d141d62_1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5" name="Рисунок 4" descr="31f6af100d7711f0b8cc3e81a2a92a83_1-edited-free (carve.photos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43174" y="3286124"/>
            <a:ext cx="1382882" cy="2143140"/>
          </a:xfrm>
          <a:prstGeom prst="rect">
            <a:avLst/>
          </a:prstGeom>
        </p:spPr>
      </p:pic>
      <p:pic>
        <p:nvPicPr>
          <p:cNvPr id="6" name="Рисунок 5" descr="37af29210d7611f095086aa9af691ef4_1-edited-free (carve.photos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786050" y="2285992"/>
            <a:ext cx="1143008" cy="1121919"/>
          </a:xfrm>
          <a:prstGeom prst="rect">
            <a:avLst/>
          </a:prstGeom>
        </p:spPr>
      </p:pic>
      <p:pic>
        <p:nvPicPr>
          <p:cNvPr id="7" name="Рисунок 6" descr="стоит-no-bg-preview (carve.photos)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57290" y="3429000"/>
            <a:ext cx="1372326" cy="2619377"/>
          </a:xfrm>
          <a:prstGeom prst="rect">
            <a:avLst/>
          </a:prstGeom>
        </p:spPr>
      </p:pic>
      <p:pic>
        <p:nvPicPr>
          <p:cNvPr id="8" name="Рисунок 7" descr="радостный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357290" y="2214554"/>
            <a:ext cx="1377231" cy="1260167"/>
          </a:xfrm>
          <a:prstGeom prst="rect">
            <a:avLst/>
          </a:prstGeom>
        </p:spPr>
      </p:pic>
      <p:pic>
        <p:nvPicPr>
          <p:cNvPr id="9" name="Рисунок 8" descr="054dc160ba7f11f084518ec0c566578f_1-edited-free (carve.photos)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357554" y="3714752"/>
            <a:ext cx="2216470" cy="2981608"/>
          </a:xfrm>
          <a:prstGeom prst="rect">
            <a:avLst/>
          </a:prstGeom>
        </p:spPr>
      </p:pic>
      <p:pic>
        <p:nvPicPr>
          <p:cNvPr id="10" name="Рисунок 9" descr="6d10ba9b0d7611f09878ea3649b96a8c_1-edited-free (carve.photos)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857884" y="3357562"/>
            <a:ext cx="1900508" cy="3357562"/>
          </a:xfrm>
          <a:prstGeom prst="rect">
            <a:avLst/>
          </a:prstGeom>
        </p:spPr>
      </p:pic>
      <p:pic>
        <p:nvPicPr>
          <p:cNvPr id="11" name="Рисунок 10" descr="f1d4c2ba0d7511f0afc552d8e6a785d9_1-edited-free (carve.photos) (4)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1">
            <a:off x="6143635" y="2143116"/>
            <a:ext cx="1285884" cy="1334997"/>
          </a:xfrm>
          <a:prstGeom prst="rect">
            <a:avLst/>
          </a:prstGeom>
        </p:spPr>
      </p:pic>
      <p:pic>
        <p:nvPicPr>
          <p:cNvPr id="14" name="Рисунок 13" descr="png-klev-club-xezh-p-tortik-png-10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000232" y="4454244"/>
            <a:ext cx="2071702" cy="2403756"/>
          </a:xfrm>
          <a:prstGeom prst="rect">
            <a:avLst/>
          </a:prstGeom>
        </p:spPr>
      </p:pic>
      <p:pic>
        <p:nvPicPr>
          <p:cNvPr id="15" name="Рисунок 14" descr="png-klev-club-dqqt-p-khlopushka-png-6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rot="976594">
            <a:off x="1319227" y="3055504"/>
            <a:ext cx="1774915" cy="2531072"/>
          </a:xfrm>
          <a:prstGeom prst="rect">
            <a:avLst/>
          </a:prstGeom>
        </p:spPr>
      </p:pic>
      <p:pic>
        <p:nvPicPr>
          <p:cNvPr id="16" name="Рисунок 15" descr="png-klev-club-dqqt-p-khlopushka-png-6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rot="16858158">
            <a:off x="5881642" y="2989764"/>
            <a:ext cx="1774915" cy="2531072"/>
          </a:xfrm>
          <a:prstGeom prst="rect">
            <a:avLst/>
          </a:prstGeom>
        </p:spPr>
      </p:pic>
      <p:pic>
        <p:nvPicPr>
          <p:cNvPr id="20" name="Рисунок 19" descr="5548b5fcba8811f0ac1eba491b3b44de_1-edited-free (ca-edited-free (carve.photos)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flipH="1">
            <a:off x="3714744" y="2500306"/>
            <a:ext cx="1500198" cy="1357322"/>
          </a:xfrm>
          <a:prstGeom prst="rect">
            <a:avLst/>
          </a:prstGeom>
        </p:spPr>
      </p:pic>
      <p:pic>
        <p:nvPicPr>
          <p:cNvPr id="12" name="Рисунок 11" descr="92a6c964ba8b11f0bb1e92d2cb9c41e8_1-edited-free (carve.photos) (1).png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3714744" y="2428868"/>
            <a:ext cx="1500198" cy="1424390"/>
          </a:xfrm>
          <a:prstGeom prst="rect">
            <a:avLst/>
          </a:prstGeom>
        </p:spPr>
      </p:pic>
      <p:pic>
        <p:nvPicPr>
          <p:cNvPr id="19" name="Рисунок 18" descr="png-klev-club-mg0b-p-konfetti-khlopushka-png-10.png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428596" y="214290"/>
            <a:ext cx="7813512" cy="6858000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 bwMode="auto">
          <a:xfrm>
            <a:off x="785786" y="142852"/>
            <a:ext cx="7858180" cy="100010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>
                <a:solidFill>
                  <a:schemeClr val="tx1"/>
                </a:solidFill>
              </a:rPr>
              <a:t>Он реагирует на многие вещи не так, как я. Например, может вдруг заплакать на празднике.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2b3ae30bc1411f0af11eaa58d141d62_1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5" name="Рисунок 4" descr="92a6c964ba8b11f0bb1e92d2cb9c41e8_1-edited-free (carve.photos)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71670" y="3000372"/>
            <a:ext cx="1571636" cy="1419409"/>
          </a:xfrm>
          <a:prstGeom prst="rect">
            <a:avLst/>
          </a:prstGeom>
        </p:spPr>
      </p:pic>
      <p:pic>
        <p:nvPicPr>
          <p:cNvPr id="7" name="Рисунок 6" descr="0167b758bb5411f0ab246ef739cff788_1-edited-free (carve.photos)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57686" y="3214686"/>
            <a:ext cx="3691797" cy="3643314"/>
          </a:xfrm>
          <a:prstGeom prst="rect">
            <a:avLst/>
          </a:prstGeom>
        </p:spPr>
      </p:pic>
      <p:pic>
        <p:nvPicPr>
          <p:cNvPr id="9" name="Рисунок 8" descr="5a1b5bc90d5611f08fe8924a17ef2954_1-edited-free (carve.photos) (1).png"/>
          <p:cNvPicPr>
            <a:picLocks noChangeAspect="1"/>
          </p:cNvPicPr>
          <p:nvPr/>
        </p:nvPicPr>
        <p:blipFill>
          <a:blip r:embed="rId5"/>
          <a:srcRect b="32292"/>
          <a:stretch/>
        </p:blipFill>
        <p:spPr bwMode="auto">
          <a:xfrm>
            <a:off x="6029286" y="2214554"/>
            <a:ext cx="3114714" cy="4643446"/>
          </a:xfrm>
          <a:prstGeom prst="rect">
            <a:avLst/>
          </a:prstGeom>
        </p:spPr>
      </p:pic>
      <p:pic>
        <p:nvPicPr>
          <p:cNvPr id="16" name="Рисунок 15" descr="pngtree-bright-and-cheerful-colored-paper-confetti-for-party-decor-png-image_13452096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786182" y="2714620"/>
            <a:ext cx="2357454" cy="2357454"/>
          </a:xfrm>
          <a:prstGeom prst="rect">
            <a:avLst/>
          </a:prstGeom>
        </p:spPr>
      </p:pic>
      <p:pic>
        <p:nvPicPr>
          <p:cNvPr id="17" name="Рисунок 16" descr="foni-papik-pro-saxg-p-kartinki-khlopushka-na-prozrachnom-fone-3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6226635">
            <a:off x="4051784" y="4528153"/>
            <a:ext cx="1922456" cy="878083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 bwMode="auto">
          <a:xfrm>
            <a:off x="827584" y="78918"/>
            <a:ext cx="7221899" cy="103555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>
                <a:solidFill>
                  <a:schemeClr val="tx1"/>
                </a:solidFill>
              </a:rPr>
              <a:t>Он не все понимает. Но родители стараются объяснить и успокоить.</a:t>
            </a:r>
            <a:endParaRPr/>
          </a:p>
        </p:txBody>
      </p:sp>
      <p:pic>
        <p:nvPicPr>
          <p:cNvPr id="2" name="Рисунок 1" descr="6d10ba9b0d7611f09878ea3649b96a8c_1-edited-free (carve.photos)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1">
            <a:off x="142844" y="2859603"/>
            <a:ext cx="2428892" cy="4291041"/>
          </a:xfrm>
          <a:prstGeom prst="rect">
            <a:avLst/>
          </a:prstGeom>
        </p:spPr>
      </p:pic>
      <p:pic>
        <p:nvPicPr>
          <p:cNvPr id="6" name="Рисунок 5" descr="f1d4c2ba0d7511f0afc552d8e6a785d9_1-edited-free (carve.photos) (4)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14348" y="1639629"/>
            <a:ext cx="1428760" cy="1483330"/>
          </a:xfrm>
          <a:prstGeom prst="rect">
            <a:avLst/>
          </a:prstGeom>
        </p:spPr>
      </p:pic>
      <p:pic>
        <p:nvPicPr>
          <p:cNvPr id="4" name="Рисунок 3" descr="5548b5fcba8811f0ac1eba491b3b44de_1-edited-free (ca-edited-free (carve.photos) (1)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43042" y="4366568"/>
            <a:ext cx="2353695" cy="2043765"/>
          </a:xfrm>
          <a:prstGeom prst="rect">
            <a:avLst/>
          </a:prstGeom>
        </p:spPr>
      </p:pic>
      <p:pic>
        <p:nvPicPr>
          <p:cNvPr id="18" name="Рисунок 17" descr="5548b5fcba8811f0ac1eba491b3b44de_1-edited-free (ca-edited-free (carve.photos)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000232" y="3000372"/>
            <a:ext cx="1774224" cy="1524062"/>
          </a:xfrm>
          <a:prstGeom prst="rect">
            <a:avLst/>
          </a:prstGeom>
        </p:spPr>
      </p:pic>
      <p:sp>
        <p:nvSpPr>
          <p:cNvPr id="8" name="Скругленный прямоугольник 18"/>
          <p:cNvSpPr/>
          <p:nvPr/>
        </p:nvSpPr>
        <p:spPr bwMode="auto">
          <a:xfrm>
            <a:off x="3027132" y="1361441"/>
            <a:ext cx="3691797" cy="13790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>
                <a:solidFill>
                  <a:schemeClr val="tx1"/>
                </a:solidFill>
              </a:rPr>
              <a:t>Я могу узнать у родителей, как мне помочь брату.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88b47680cbf11f08e4cded7fb1964a6_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2907" y="10601"/>
            <a:ext cx="9144000" cy="6858000"/>
          </a:xfrm>
          <a:prstGeom prst="rect">
            <a:avLst/>
          </a:prstGeom>
        </p:spPr>
      </p:pic>
      <p:pic>
        <p:nvPicPr>
          <p:cNvPr id="5" name="Рисунок 4" descr="7724acdcbc0d11f08ee0fe08b2ffe7d2_1-edited-free (carve.photos) (3).png"/>
          <p:cNvPicPr>
            <a:picLocks noChangeAspect="1"/>
          </p:cNvPicPr>
          <p:nvPr/>
        </p:nvPicPr>
        <p:blipFill>
          <a:blip r:embed="rId3"/>
          <a:srcRect b="43750"/>
          <a:stretch/>
        </p:blipFill>
        <p:spPr bwMode="auto">
          <a:xfrm>
            <a:off x="285720" y="3000372"/>
            <a:ext cx="2087745" cy="3857628"/>
          </a:xfrm>
          <a:prstGeom prst="rect">
            <a:avLst/>
          </a:prstGeom>
        </p:spPr>
      </p:pic>
      <p:pic>
        <p:nvPicPr>
          <p:cNvPr id="6" name="Рисунок 5" descr="7724acdcbc0d11f08ee0fe08b2ffe7d2_1-edited-free (carve.photos) (2).png"/>
          <p:cNvPicPr>
            <a:picLocks noChangeAspect="1"/>
          </p:cNvPicPr>
          <p:nvPr/>
        </p:nvPicPr>
        <p:blipFill>
          <a:blip r:embed="rId4"/>
          <a:srcRect b="41667"/>
          <a:stretch/>
        </p:blipFill>
        <p:spPr bwMode="auto">
          <a:xfrm>
            <a:off x="6987587" y="2857496"/>
            <a:ext cx="2156413" cy="4000504"/>
          </a:xfrm>
          <a:prstGeom prst="rect">
            <a:avLst/>
          </a:prstGeom>
        </p:spPr>
      </p:pic>
      <p:pic>
        <p:nvPicPr>
          <p:cNvPr id="7" name="Рисунок 6" descr="6d10ba9b0d7611f09878ea3649b96a8c_1-edited-free (carve.photos)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1">
            <a:off x="3563887" y="3140968"/>
            <a:ext cx="2103981" cy="3717032"/>
          </a:xfrm>
          <a:prstGeom prst="rect">
            <a:avLst/>
          </a:prstGeom>
        </p:spPr>
      </p:pic>
      <p:pic>
        <p:nvPicPr>
          <p:cNvPr id="8" name="Рисунок 7" descr="f1d4c2ba0d7511f0afc552d8e6a785d9_1-edited-free (carve.photos) (4)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975381" y="1928742"/>
            <a:ext cx="1368633" cy="1420907"/>
          </a:xfrm>
          <a:prstGeom prst="rect">
            <a:avLst/>
          </a:prstGeom>
        </p:spPr>
      </p:pic>
      <p:sp>
        <p:nvSpPr>
          <p:cNvPr id="9" name="Скругленный прямоугольник 18"/>
          <p:cNvSpPr/>
          <p:nvPr/>
        </p:nvSpPr>
        <p:spPr bwMode="auto">
          <a:xfrm>
            <a:off x="899592" y="130699"/>
            <a:ext cx="8064896" cy="103555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>
                <a:solidFill>
                  <a:schemeClr val="tx1"/>
                </a:solidFill>
              </a:rPr>
              <a:t>У меня бывает много вопросов: почему он такой? Что он чувствует? Что сказать друзьям?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 rot="1667224">
            <a:off x="4928714" y="1472090"/>
            <a:ext cx="13686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7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4061950" y="1058994"/>
            <a:ext cx="13686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7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/>
          </a:p>
        </p:txBody>
      </p:sp>
      <p:sp>
        <p:nvSpPr>
          <p:cNvPr id="14" name="Прямоугольник 13"/>
          <p:cNvSpPr/>
          <p:nvPr/>
        </p:nvSpPr>
        <p:spPr bwMode="auto">
          <a:xfrm rot="1467096">
            <a:off x="2848906" y="2401512"/>
            <a:ext cx="15968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7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 rot="19400830">
            <a:off x="2967495" y="1584462"/>
            <a:ext cx="13686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7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/>
          </a:p>
        </p:txBody>
      </p:sp>
      <p:sp>
        <p:nvSpPr>
          <p:cNvPr id="17" name="Прямоугольник 16"/>
          <p:cNvSpPr/>
          <p:nvPr/>
        </p:nvSpPr>
        <p:spPr bwMode="auto">
          <a:xfrm rot="19533058">
            <a:off x="5269298" y="2205439"/>
            <a:ext cx="13686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7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/>
          </a:p>
        </p:txBody>
      </p:sp>
      <p:sp>
        <p:nvSpPr>
          <p:cNvPr id="18" name="Скругленный прямоугольник 18"/>
          <p:cNvSpPr/>
          <p:nvPr/>
        </p:nvSpPr>
        <p:spPr bwMode="auto">
          <a:xfrm>
            <a:off x="1970029" y="5976585"/>
            <a:ext cx="5305050" cy="74880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>
                <a:solidFill>
                  <a:schemeClr val="tx1"/>
                </a:solidFill>
              </a:rPr>
              <a:t>Я всегда могу спросить у родителей.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383</Words>
  <Application>Microsoft Office PowerPoint</Application>
  <DocSecurity>0</DocSecurity>
  <PresentationFormat>Экран (4:3)</PresentationFormat>
  <Paragraphs>30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Inter</vt:lpstr>
      <vt:lpstr>Тема Office</vt:lpstr>
      <vt:lpstr>Мой брат не такой как все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© АНО ЦЕНТР “ПРОСТРАНСТВО ОБЩЕНИЯ”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брат не такой как все</dc:title>
  <dc:subject/>
  <dc:creator>Zhdanov George</dc:creator>
  <cp:keywords/>
  <dc:description/>
  <cp:lastModifiedBy>Матвей Петухов</cp:lastModifiedBy>
  <cp:revision>71</cp:revision>
  <dcterms:created xsi:type="dcterms:W3CDTF">2025-11-04T12:17:53Z</dcterms:created>
  <dcterms:modified xsi:type="dcterms:W3CDTF">2025-11-23T11:00:02Z</dcterms:modified>
  <cp:category/>
  <dc:identifier/>
  <cp:contentStatus/>
  <dc:language/>
  <cp:version/>
</cp:coreProperties>
</file>