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691BD-1BA7-4474-B10B-882F9614C612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FDE01-0396-43D8-A343-C951BE96D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9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a1eec388e1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3a1eec388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2271EE-C19B-49F2-BF22-ACEF3A6B06A0}" type="datetimeFigureOut">
              <a:rPr lang="ru-RU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97362B-F6EE-47DA-9CE7-2FFAF595908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2271EE-C19B-49F2-BF22-ACEF3A6B06A0}" type="datetimeFigureOut">
              <a:rPr lang="ru-RU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97362B-F6EE-47DA-9CE7-2FFAF595908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2271EE-C19B-49F2-BF22-ACEF3A6B06A0}" type="datetimeFigureOut">
              <a:rPr lang="ru-RU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97362B-F6EE-47DA-9CE7-2FFAF595908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 1">
  <p:cSld name="ПО 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3a1eec388e1_0_156" title="Ellipse 1473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17375" y="1974625"/>
            <a:ext cx="6321341" cy="632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g3a1eec388e1_0_156" title="004_12009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206" y="-83625"/>
            <a:ext cx="9222415" cy="118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g3a1eec388e1_0_156" title="Frame 132131480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6137" y="6406475"/>
            <a:ext cx="9196273" cy="38844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3a1eec388e1_0_156"/>
          <p:cNvSpPr txBox="1">
            <a:spLocks noGrp="1"/>
          </p:cNvSpPr>
          <p:nvPr>
            <p:ph type="body" idx="1"/>
          </p:nvPr>
        </p:nvSpPr>
        <p:spPr>
          <a:xfrm>
            <a:off x="372100" y="1744727"/>
            <a:ext cx="64476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>
              <a:spcBef>
                <a:spcPts val="1000"/>
              </a:spcBef>
              <a:spcAft>
                <a:spcPts val="0"/>
              </a:spcAft>
              <a:buSzPts val="144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marL="914400" lvl="1" indent="-320040">
              <a:spcBef>
                <a:spcPts val="1000"/>
              </a:spcBef>
              <a:spcAft>
                <a:spcPts val="0"/>
              </a:spcAft>
              <a:buSzPts val="144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marL="1371600" lvl="2" indent="-320039">
              <a:spcBef>
                <a:spcPts val="1000"/>
              </a:spcBef>
              <a:spcAft>
                <a:spcPts val="0"/>
              </a:spcAft>
              <a:buSzPts val="144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marL="1828800" lvl="3" indent="-320039">
              <a:spcBef>
                <a:spcPts val="1000"/>
              </a:spcBef>
              <a:spcAft>
                <a:spcPts val="0"/>
              </a:spcAft>
              <a:buSzPts val="144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marL="2286000" lvl="4" indent="-320039">
              <a:spcBef>
                <a:spcPts val="1000"/>
              </a:spcBef>
              <a:spcAft>
                <a:spcPts val="0"/>
              </a:spcAft>
              <a:buSzPts val="144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marL="2743200" lvl="5" indent="-320039">
              <a:spcBef>
                <a:spcPts val="1000"/>
              </a:spcBef>
              <a:spcAft>
                <a:spcPts val="0"/>
              </a:spcAft>
              <a:buSzPts val="144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marL="3200400" lvl="6" indent="-320039">
              <a:spcBef>
                <a:spcPts val="1000"/>
              </a:spcBef>
              <a:spcAft>
                <a:spcPts val="0"/>
              </a:spcAft>
              <a:buSzPts val="144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marL="3657600" lvl="7" indent="-320040">
              <a:spcBef>
                <a:spcPts val="1000"/>
              </a:spcBef>
              <a:spcAft>
                <a:spcPts val="0"/>
              </a:spcAft>
              <a:buSzPts val="144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marL="4114800" lvl="8" indent="-320040">
              <a:spcBef>
                <a:spcPts val="1000"/>
              </a:spcBef>
              <a:spcAft>
                <a:spcPts val="0"/>
              </a:spcAft>
              <a:buSzPts val="144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1" name="Google Shape;61;g3a1eec388e1_0_156"/>
          <p:cNvSpPr txBox="1">
            <a:spLocks noGrp="1"/>
          </p:cNvSpPr>
          <p:nvPr>
            <p:ph type="title"/>
          </p:nvPr>
        </p:nvSpPr>
        <p:spPr>
          <a:xfrm>
            <a:off x="323025" y="6482875"/>
            <a:ext cx="36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None/>
              <a:defRPr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None/>
              <a:defRPr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None/>
              <a:defRPr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None/>
              <a:defRPr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None/>
              <a:defRPr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None/>
              <a:defRPr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None/>
              <a:defRPr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None/>
              <a:defRPr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None/>
              <a:defRPr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2" name="Google Shape;62;g3a1eec388e1_0_156"/>
          <p:cNvSpPr txBox="1">
            <a:spLocks noGrp="1"/>
          </p:cNvSpPr>
          <p:nvPr>
            <p:ph type="title" idx="2"/>
          </p:nvPr>
        </p:nvSpPr>
        <p:spPr>
          <a:xfrm>
            <a:off x="5330400" y="6482888"/>
            <a:ext cx="3628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None/>
              <a:defRPr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None/>
              <a:defRPr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None/>
              <a:defRPr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None/>
              <a:defRPr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None/>
              <a:defRPr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None/>
              <a:defRPr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None/>
              <a:defRPr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None/>
              <a:defRPr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nter"/>
              <a:buNone/>
              <a:defRPr sz="13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63" name="Google Shape;63;g3a1eec388e1_0_156"/>
          <p:cNvSpPr txBox="1">
            <a:spLocks noGrp="1"/>
          </p:cNvSpPr>
          <p:nvPr>
            <p:ph type="title" idx="3"/>
          </p:nvPr>
        </p:nvSpPr>
        <p:spPr>
          <a:xfrm>
            <a:off x="253913" y="172763"/>
            <a:ext cx="86361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nter"/>
              <a:buNone/>
              <a:defRPr sz="34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247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2271EE-C19B-49F2-BF22-ACEF3A6B06A0}" type="datetimeFigureOut">
              <a:rPr lang="ru-RU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97362B-F6EE-47DA-9CE7-2FFAF595908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2271EE-C19B-49F2-BF22-ACEF3A6B06A0}" type="datetimeFigureOut">
              <a:rPr lang="ru-RU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97362B-F6EE-47DA-9CE7-2FFAF595908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2271EE-C19B-49F2-BF22-ACEF3A6B06A0}" type="datetimeFigureOut">
              <a:rPr lang="ru-RU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97362B-F6EE-47DA-9CE7-2FFAF595908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2271EE-C19B-49F2-BF22-ACEF3A6B06A0}" type="datetimeFigureOut">
              <a:rPr lang="ru-RU"/>
              <a:t>23.11.2025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97362B-F6EE-47DA-9CE7-2FFAF595908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2271EE-C19B-49F2-BF22-ACEF3A6B06A0}" type="datetimeFigureOut">
              <a:rPr lang="ru-RU"/>
              <a:t>23.11.2025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97362B-F6EE-47DA-9CE7-2FFAF595908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2271EE-C19B-49F2-BF22-ACEF3A6B06A0}" type="datetimeFigureOut">
              <a:rPr lang="ru-RU"/>
              <a:t>23.11.2025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97362B-F6EE-47DA-9CE7-2FFAF595908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2271EE-C19B-49F2-BF22-ACEF3A6B06A0}" type="datetimeFigureOut">
              <a:rPr lang="ru-RU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97362B-F6EE-47DA-9CE7-2FFAF595908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2271EE-C19B-49F2-BF22-ACEF3A6B06A0}" type="datetimeFigureOut">
              <a:rPr lang="ru-RU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97362B-F6EE-47DA-9CE7-2FFAF595908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2271EE-C19B-49F2-BF22-ACEF3A6B06A0}" type="datetimeFigureOut">
              <a:rPr lang="ru-RU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97362B-F6EE-47DA-9CE7-2FFAF5959084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479707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Мои</a:t>
            </a:r>
            <a:r>
              <a:rPr dirty="0"/>
              <a:t> </a:t>
            </a:r>
            <a:r>
              <a:rPr dirty="0" err="1"/>
              <a:t>родители</a:t>
            </a:r>
            <a:r>
              <a:rPr dirty="0"/>
              <a:t> </a:t>
            </a:r>
            <a:r>
              <a:rPr dirty="0" err="1"/>
              <a:t>развелись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creenshot_2.png"/>
          <p:cNvPicPr>
            <a:picLocks noChangeAspect="1"/>
          </p:cNvPicPr>
          <p:nvPr/>
        </p:nvPicPr>
        <p:blipFill>
          <a:blip r:embed="rId2"/>
          <a:srcRect r="19149" b="9301"/>
          <a:stretch/>
        </p:blipFill>
        <p:spPr bwMode="auto">
          <a:xfrm>
            <a:off x="0" y="-33862"/>
            <a:ext cx="9144000" cy="6891862"/>
          </a:xfrm>
          <a:prstGeom prst="rect">
            <a:avLst/>
          </a:prstGeom>
        </p:spPr>
      </p:pic>
      <p:pic>
        <p:nvPicPr>
          <p:cNvPr id="7" name="Рисунок 6" descr="839f70340e0d11f085686ee7bc8446a8_1.jpe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6" name="Рисунок 5" descr="9c46fac0b95d11f0be637eeb1029c504_1-edited-free (carve.photos) (1)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14414" y="928694"/>
            <a:ext cx="2426878" cy="5929306"/>
          </a:xfrm>
          <a:prstGeom prst="rect">
            <a:avLst/>
          </a:prstGeom>
        </p:spPr>
      </p:pic>
      <p:pic>
        <p:nvPicPr>
          <p:cNvPr id="3" name="Рисунок 2" descr="стоит-no-bg-preview (carve.photos)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7158" y="3500438"/>
            <a:ext cx="1629408" cy="3357562"/>
          </a:xfrm>
          <a:prstGeom prst="rect">
            <a:avLst/>
          </a:prstGeom>
        </p:spPr>
      </p:pic>
      <p:pic>
        <p:nvPicPr>
          <p:cNvPr id="5" name="Рисунок 4" descr="радостный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57158" y="2071678"/>
            <a:ext cx="1643074" cy="150341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3214678" y="142852"/>
            <a:ext cx="5429288" cy="64294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 bwMode="auto">
          <a:xfrm>
            <a:off x="3428991" y="214290"/>
            <a:ext cx="5358209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Я буду проводить время с мамой.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a0163a60e1311f0b68752aa4dba7032_1.jpeg"/>
          <p:cNvPicPr>
            <a:picLocks noChangeAspect="1"/>
          </p:cNvPicPr>
          <p:nvPr/>
        </p:nvPicPr>
        <p:blipFill>
          <a:blip r:embed="rId2"/>
          <a:srcRect l="12500" r="316" b="498"/>
          <a:stretch/>
        </p:blipFill>
        <p:spPr bwMode="auto">
          <a:xfrm>
            <a:off x="0" y="-214338"/>
            <a:ext cx="9420254" cy="7072338"/>
          </a:xfrm>
          <a:prstGeom prst="rect">
            <a:avLst/>
          </a:prstGeom>
        </p:spPr>
      </p:pic>
      <p:pic>
        <p:nvPicPr>
          <p:cNvPr id="3" name="Рисунок 2" descr="1ed3e0500d5311f0a3d58a8ac1890b9c_1.jpe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-214338"/>
            <a:ext cx="9379481" cy="7072338"/>
          </a:xfrm>
          <a:prstGeom prst="rect">
            <a:avLst/>
          </a:prstGeom>
        </p:spPr>
      </p:pic>
      <p:pic>
        <p:nvPicPr>
          <p:cNvPr id="4" name="Рисунок 3" descr="стоит-no-bg-preview (carve.photos)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214678" y="3500438"/>
            <a:ext cx="1629408" cy="3357562"/>
          </a:xfrm>
          <a:prstGeom prst="rect">
            <a:avLst/>
          </a:prstGeom>
        </p:spPr>
      </p:pic>
      <p:pic>
        <p:nvPicPr>
          <p:cNvPr id="5" name="Рисунок 4" descr="радостный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214678" y="2071678"/>
            <a:ext cx="1643074" cy="1503413"/>
          </a:xfrm>
          <a:prstGeom prst="rect">
            <a:avLst/>
          </a:prstGeom>
        </p:spPr>
      </p:pic>
      <p:pic>
        <p:nvPicPr>
          <p:cNvPr id="6" name="Рисунок 5" descr="9c46fac0b95d11f0be637eeb1029c504_1-edited-free (carve.photos)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715008" y="928670"/>
            <a:ext cx="2001753" cy="592933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3214678" y="142852"/>
            <a:ext cx="5429288" cy="64294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3428991" y="214290"/>
            <a:ext cx="5358209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Я буду проводить время с папой.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fa93a2db95e11f082e272a1b8ba6dbf_1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Рисунок 5" descr="9c46fac0b95d11f0be637eeb1029c504_1-edited-free (carve.photos)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14480" y="785794"/>
            <a:ext cx="2001753" cy="592933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3286116" y="142852"/>
            <a:ext cx="5572164" cy="7858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3786150" y="214290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Я могу грустить из-за развода. Я могу поговорить с родителями о своих чувствах. </a:t>
            </a:r>
          </a:p>
        </p:txBody>
      </p:sp>
      <p:pic>
        <p:nvPicPr>
          <p:cNvPr id="10" name="Рисунок 9" descr="стоит-no-bg-preview (carve.photos)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643570" y="3286124"/>
            <a:ext cx="1629408" cy="3357562"/>
          </a:xfrm>
          <a:prstGeom prst="rect">
            <a:avLst/>
          </a:prstGeom>
        </p:spPr>
      </p:pic>
      <p:pic>
        <p:nvPicPr>
          <p:cNvPr id="11" name="Рисунок 10" descr="спокойный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786446" y="2214554"/>
            <a:ext cx="1357322" cy="1154885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 bwMode="auto">
          <a:xfrm>
            <a:off x="4214810" y="1571612"/>
            <a:ext cx="1285884" cy="1285884"/>
          </a:xfrm>
          <a:prstGeom prst="wedgeRoundRectCallout">
            <a:avLst>
              <a:gd name="adj1" fmla="val 61430"/>
              <a:gd name="adj2" fmla="val 753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Рисунок 12" descr="shablon-klev-club-fvwg-p-shabloni-virazheniya-lits-4.jpg"/>
          <p:cNvPicPr>
            <a:picLocks noChangeAspect="1"/>
          </p:cNvPicPr>
          <p:nvPr/>
        </p:nvPicPr>
        <p:blipFill>
          <a:blip r:embed="rId6"/>
          <a:srcRect l="14713" t="1042" r="61747" b="82292"/>
          <a:stretch/>
        </p:blipFill>
        <p:spPr bwMode="auto">
          <a:xfrm>
            <a:off x="4357686" y="1643050"/>
            <a:ext cx="107157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a96b38db95f11f0be637eeb1029c504_1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9c46fac0b95d11f0be637eeb1029c504_1-edited-free (carve.photos) (1)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72132" y="785794"/>
            <a:ext cx="2426878" cy="592930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3357554" y="142852"/>
            <a:ext cx="5572164" cy="7858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3286052" y="142852"/>
            <a:ext cx="5857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Я могу злиться. </a:t>
            </a:r>
            <a:br>
              <a:rPr lang="ru-RU" sz="2000"/>
            </a:br>
            <a:r>
              <a:rPr lang="ru-RU" sz="2000"/>
              <a:t>Я могу поговорить с родителями о своих чувствах. </a:t>
            </a:r>
          </a:p>
        </p:txBody>
      </p:sp>
      <p:pic>
        <p:nvPicPr>
          <p:cNvPr id="10" name="Рисунок 9" descr="стоит-no-bg-preview (carve.photos)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643042" y="3286124"/>
            <a:ext cx="1629408" cy="3357562"/>
          </a:xfrm>
          <a:prstGeom prst="rect">
            <a:avLst/>
          </a:prstGeom>
        </p:spPr>
      </p:pic>
      <p:pic>
        <p:nvPicPr>
          <p:cNvPr id="11" name="Рисунок 10" descr="спокойный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85918" y="2214554"/>
            <a:ext cx="1357322" cy="1154885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 bwMode="auto">
          <a:xfrm>
            <a:off x="3643306" y="1643050"/>
            <a:ext cx="1285884" cy="1285884"/>
          </a:xfrm>
          <a:prstGeom prst="wedgeRoundRectCallout">
            <a:avLst>
              <a:gd name="adj1" fmla="val -92196"/>
              <a:gd name="adj2" fmla="val 659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13" descr="shablon-klev-club-fvwg-p-shabloni-virazheniya-lits-4.jpg"/>
          <p:cNvPicPr>
            <a:picLocks noChangeAspect="1"/>
          </p:cNvPicPr>
          <p:nvPr/>
        </p:nvPicPr>
        <p:blipFill>
          <a:blip r:embed="rId6"/>
          <a:srcRect l="36758" t="1041" r="38230" b="82292"/>
          <a:stretch/>
        </p:blipFill>
        <p:spPr bwMode="auto">
          <a:xfrm>
            <a:off x="3714744" y="1714488"/>
            <a:ext cx="1143008" cy="1075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a96b38db95f11f0be637eeb1029c504_1.jpg"/>
          <p:cNvPicPr>
            <a:picLocks noChangeAspect="1"/>
          </p:cNvPicPr>
          <p:nvPr/>
        </p:nvPicPr>
        <p:blipFill>
          <a:blip r:embed="rId2"/>
          <a:srcRect r="48437" b="4165"/>
          <a:stretch/>
        </p:blipFill>
        <p:spPr bwMode="auto">
          <a:xfrm>
            <a:off x="4571999" y="0"/>
            <a:ext cx="4815209" cy="6858000"/>
          </a:xfrm>
          <a:prstGeom prst="rect">
            <a:avLst/>
          </a:prstGeom>
        </p:spPr>
      </p:pic>
      <p:pic>
        <p:nvPicPr>
          <p:cNvPr id="3" name="Рисунок 2" descr="dfa93a2db95e11f082e272a1b8ba6dbf_1.jpg"/>
          <p:cNvPicPr>
            <a:picLocks noChangeAspect="1"/>
          </p:cNvPicPr>
          <p:nvPr/>
        </p:nvPicPr>
        <p:blipFill>
          <a:blip r:embed="rId3"/>
          <a:srcRect l="50000"/>
          <a:stretch/>
        </p:blipFill>
        <p:spPr bwMode="auto">
          <a:xfrm>
            <a:off x="-35734" y="0"/>
            <a:ext cx="4607734" cy="6858000"/>
          </a:xfrm>
          <a:prstGeom prst="rect">
            <a:avLst/>
          </a:prstGeom>
        </p:spPr>
      </p:pic>
      <p:pic>
        <p:nvPicPr>
          <p:cNvPr id="5" name="Рисунок 4" descr="9c46fac0b95d11f0be637eeb1029c504_1-edited-free (carve.photos) (1)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43635" y="928694"/>
            <a:ext cx="2426878" cy="5929306"/>
          </a:xfrm>
          <a:prstGeom prst="rect">
            <a:avLst/>
          </a:prstGeom>
        </p:spPr>
      </p:pic>
      <p:pic>
        <p:nvPicPr>
          <p:cNvPr id="6" name="Рисунок 5" descr="9c46fac0b95d11f0be637eeb1029c504_1-edited-free (carve.photos)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571604" y="928670"/>
            <a:ext cx="2001753" cy="592933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3143240" y="142852"/>
            <a:ext cx="5715072" cy="7858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3143239" y="142851"/>
            <a:ext cx="5858307" cy="701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Мама и папа развелись и больше не живут вместе, но они по-прежнему моя семья.</a:t>
            </a:r>
          </a:p>
        </p:txBody>
      </p:sp>
      <p:pic>
        <p:nvPicPr>
          <p:cNvPr id="10" name="Рисунок 9" descr="стоит-no-bg-preview (carve.photos)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929058" y="3571876"/>
            <a:ext cx="1594739" cy="3286124"/>
          </a:xfrm>
          <a:prstGeom prst="rect">
            <a:avLst/>
          </a:prstGeom>
        </p:spPr>
      </p:pic>
      <p:pic>
        <p:nvPicPr>
          <p:cNvPr id="11" name="Рисунок 10" descr="спокойный.png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071934" y="2571744"/>
            <a:ext cx="1285884" cy="1094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c46fac0b95d11f0be637eeb1029c504_1-edited-free (carve.photos) (1)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00760" y="714356"/>
            <a:ext cx="2426878" cy="5929306"/>
          </a:xfrm>
          <a:prstGeom prst="rect">
            <a:avLst/>
          </a:prstGeom>
        </p:spPr>
      </p:pic>
      <p:pic>
        <p:nvPicPr>
          <p:cNvPr id="4" name="Рисунок 3" descr="9c46fac0b95d11f0be637eeb1029c504_1-edited-free (carve.photos)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85852" y="785794"/>
            <a:ext cx="2001753" cy="592933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3000364" y="142852"/>
            <a:ext cx="3357618" cy="7858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3071834" y="142852"/>
            <a:ext cx="5857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Я люблю маму и папу. </a:t>
            </a:r>
            <a:br>
              <a:rPr lang="ru-RU" sz="2000"/>
            </a:br>
            <a:r>
              <a:rPr lang="ru-RU" sz="2000"/>
              <a:t>Я знаю, что они любят меня.</a:t>
            </a:r>
          </a:p>
        </p:txBody>
      </p:sp>
      <p:pic>
        <p:nvPicPr>
          <p:cNvPr id="7" name="Рисунок 6" descr="радостный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14744" y="2786058"/>
            <a:ext cx="2071702" cy="1895608"/>
          </a:xfrm>
          <a:prstGeom prst="rect">
            <a:avLst/>
          </a:prstGeom>
        </p:spPr>
      </p:pic>
      <p:pic>
        <p:nvPicPr>
          <p:cNvPr id="8" name="Рисунок 7" descr="стоит-no-bg-preview (carve.photos)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71868" y="4643446"/>
            <a:ext cx="2357454" cy="4627566"/>
          </a:xfrm>
          <a:prstGeom prst="rect">
            <a:avLst/>
          </a:prstGeom>
        </p:spPr>
      </p:pic>
      <p:sp>
        <p:nvSpPr>
          <p:cNvPr id="9" name="Сердце 8"/>
          <p:cNvSpPr/>
          <p:nvPr/>
        </p:nvSpPr>
        <p:spPr bwMode="auto">
          <a:xfrm>
            <a:off x="5357818" y="2928934"/>
            <a:ext cx="1428760" cy="1285884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ердце 9"/>
          <p:cNvSpPr/>
          <p:nvPr/>
        </p:nvSpPr>
        <p:spPr bwMode="auto">
          <a:xfrm>
            <a:off x="2643174" y="3000372"/>
            <a:ext cx="1428760" cy="1285884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a1eec388e1_0_0"/>
          <p:cNvSpPr txBox="1">
            <a:spLocks noGrp="1"/>
          </p:cNvSpPr>
          <p:nvPr>
            <p:ph type="title" idx="2"/>
          </p:nvPr>
        </p:nvSpPr>
        <p:spPr>
          <a:xfrm>
            <a:off x="5330400" y="6482888"/>
            <a:ext cx="3628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© АНО ЦЕНТР “ПРОСТРАНСТВО ОБЩЕНИЯ”</a:t>
            </a:r>
            <a:endParaRPr/>
          </a:p>
        </p:txBody>
      </p:sp>
      <p:pic>
        <p:nvPicPr>
          <p:cNvPr id="230" name="Google Shape;230;g3a1eec388e1_0_0" descr="Изображение выглядит как логотип, Графика, Шрифт, текст&#10;&#10;Контент, сгенерированный ИИ, может содержать ошибки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477" y="1641862"/>
            <a:ext cx="2998262" cy="1362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3a1eec388e1_0_0"/>
          <p:cNvSpPr txBox="1"/>
          <p:nvPr/>
        </p:nvSpPr>
        <p:spPr>
          <a:xfrm>
            <a:off x="358486" y="2745745"/>
            <a:ext cx="8156100" cy="15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Социальную историю подготовила Полина Жданова,</a:t>
            </a:r>
            <a:b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психолог Центра "Пространство общения"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3a1eec388e1_0_0"/>
          <p:cNvSpPr txBox="1">
            <a:spLocks noGrp="1"/>
          </p:cNvSpPr>
          <p:nvPr>
            <p:ph type="subTitle" idx="4294967295"/>
          </p:nvPr>
        </p:nvSpPr>
        <p:spPr>
          <a:xfrm>
            <a:off x="358485" y="4872922"/>
            <a:ext cx="6049800" cy="12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>
                <a:solidFill>
                  <a:schemeClr val="dk1"/>
                </a:solidFill>
              </a:rPr>
              <a:t>Проект "Семья в фокусе” реализуется при поддержке Фонда президентских грантов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g3a1eec388e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9674" y="1900175"/>
            <a:ext cx="2461645" cy="8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7336513" name="TextBox 2017336512"/>
          <p:cNvSpPr txBox="1"/>
          <p:nvPr/>
        </p:nvSpPr>
        <p:spPr bwMode="auto">
          <a:xfrm>
            <a:off x="353398" y="247648"/>
            <a:ext cx="8731093" cy="535185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6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Обсуждение темы развода родителей, особенно с детьми с ментальными особенностями, требует терпения и чуткости. Важно учитывать уровень понимания, эмоциональное состояние и индивидуальные особенности человека и обстоятельства семьи.</a:t>
            </a:r>
            <a:r>
              <a:rPr lang="ru-RU" sz="16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sz="1600" b="0" i="0" u="none" strike="noStrike" cap="none" spc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Ниже представлен вариант анимированной социальной истории, в которой у мальчика развелись родители, он под совместной опекой, и проживает у обоих родителей попеременно. </a:t>
            </a:r>
            <a:endParaRPr sz="1600" dirty="0"/>
          </a:p>
          <a:p>
            <a:pPr>
              <a:defRPr/>
            </a:pPr>
            <a:r>
              <a:rPr lang="ru-RU" sz="16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История достаточно абстрактна, и для ребенка который непосредственно столкнулся с разводом лучше составить свою, с его конкретными обстоятельствами. </a:t>
            </a:r>
            <a:endParaRPr sz="1600" dirty="0"/>
          </a:p>
          <a:p>
            <a:pPr>
              <a:defRPr/>
            </a:pPr>
            <a:r>
              <a:rPr lang="ru-RU" sz="16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Один из основных принципов, которого нужно придерживаться при составлении социальной истории – делать акцент на позитивных, поддерживающих моментах. </a:t>
            </a:r>
            <a:endParaRPr sz="1600" dirty="0"/>
          </a:p>
          <a:p>
            <a:pPr>
              <a:defRPr/>
            </a:pPr>
            <a:r>
              <a:rPr lang="ru-RU" sz="16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 предлагаемом варианте социальной истории такими моментами являются: </a:t>
            </a:r>
            <a:endParaRPr lang="ru-RU" sz="1600" b="0" i="0" u="none" strike="noStrike" cap="none" spc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61850" indent="-261850">
              <a:buFont typeface="Arial"/>
              <a:buChar char="–"/>
              <a:defRPr/>
            </a:pPr>
            <a:r>
              <a:rPr lang="ru-RU" sz="16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поддержка близких, неизменность их любви и заботы в новых обстоятельствах,  </a:t>
            </a:r>
            <a:endParaRPr sz="1600" dirty="0"/>
          </a:p>
          <a:p>
            <a:pPr marL="261850" indent="-261850">
              <a:buFont typeface="Arial"/>
              <a:buChar char="–"/>
              <a:defRPr/>
            </a:pPr>
            <a:r>
              <a:rPr lang="ru-RU" sz="16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объяснение своих эмоций, </a:t>
            </a:r>
            <a:endParaRPr sz="1600" b="0" i="0" u="none" strike="noStrike" cap="none" spc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83879" indent="-283879">
              <a:buFont typeface="Arial"/>
              <a:buChar char="–"/>
              <a:defRPr/>
            </a:pPr>
            <a:r>
              <a:rPr lang="ru-RU" sz="16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безопасность новых условий </a:t>
            </a:r>
            <a:endParaRPr sz="1600" b="0" i="0" u="none" strike="noStrike" cap="none" spc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При составлении личной социальной истории эти моменты так же необходимо подчеркнуть. </a:t>
            </a:r>
            <a:endParaRPr sz="1600" dirty="0"/>
          </a:p>
          <a:p>
            <a:pPr>
              <a:defRPr/>
            </a:pPr>
            <a:r>
              <a:rPr lang="ru-RU" sz="16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Социальная история может иметь вид небольшого текста, поделенного по смыслу на небольшие фрагменты и сопровождаемого иллюстрациями и фотографиями для наглядности.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В такой истории очень важны фотографии, которые будут представлять новые обстоятельства и условия (новый дом, школа), так и обстоятельств, которые остаются неизменными, а значит безопасными и поддерживающими (например, совместное времяпровождение). </a:t>
            </a:r>
            <a:endParaRPr sz="1600" dirty="0"/>
          </a:p>
          <a:p>
            <a:pPr>
              <a:defRPr/>
            </a:pPr>
            <a:r>
              <a:rPr lang="ru-RU" sz="1600" b="0" i="0" u="none" strike="noStrike" cap="none" spc="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Социальные истории всегда заканчиваются на позитивном утверждении. </a:t>
            </a:r>
            <a:endParaRPr sz="1600" dirty="0"/>
          </a:p>
          <a:p>
            <a:pPr>
              <a:defRPr/>
            </a:pPr>
            <a:endParaRPr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c46fac0b95d11f0be637eeb1029c504_1-edited-free (carve.photos) (1)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57818" y="1500174"/>
            <a:ext cx="2192970" cy="5357826"/>
          </a:xfrm>
          <a:prstGeom prst="rect">
            <a:avLst/>
          </a:prstGeom>
        </p:spPr>
      </p:pic>
      <p:pic>
        <p:nvPicPr>
          <p:cNvPr id="8" name="Рисунок 7" descr="9c46fac0b95d11f0be637eeb1029c504_1-edited-free (carve.photos)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20754" y="1285860"/>
            <a:ext cx="1881165" cy="557214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2071670" y="214290"/>
            <a:ext cx="5572164" cy="78579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 bwMode="auto">
          <a:xfrm>
            <a:off x="2214546" y="357166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Мои родители развелись – что это значит?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c46fac0b95d11f0be637eeb1029c504_1-edited-free (carve.photos) (1)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43570" y="1447382"/>
            <a:ext cx="2214578" cy="5410618"/>
          </a:xfrm>
          <a:prstGeom prst="rect">
            <a:avLst/>
          </a:prstGeom>
        </p:spPr>
      </p:pic>
      <p:pic>
        <p:nvPicPr>
          <p:cNvPr id="7" name="Рисунок 6" descr="9c46fac0b95d11f0be637eeb1029c504_1-edited-free (carve.photos)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00165" y="1214422"/>
            <a:ext cx="1905283" cy="5643578"/>
          </a:xfrm>
          <a:prstGeom prst="rect">
            <a:avLst/>
          </a:prstGeom>
        </p:spPr>
      </p:pic>
      <p:pic>
        <p:nvPicPr>
          <p:cNvPr id="8" name="Рисунок 7" descr="стоит-no-bg-preview (carve.photos)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86182" y="3571876"/>
            <a:ext cx="1594739" cy="3286124"/>
          </a:xfrm>
          <a:prstGeom prst="rect">
            <a:avLst/>
          </a:prstGeom>
        </p:spPr>
      </p:pic>
      <p:pic>
        <p:nvPicPr>
          <p:cNvPr id="9" name="Рисунок 8" descr="спокойный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929058" y="2571744"/>
            <a:ext cx="1285884" cy="109410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3571868" y="142852"/>
            <a:ext cx="2357454" cy="7858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 bwMode="auto">
          <a:xfrm>
            <a:off x="3643305" y="357165"/>
            <a:ext cx="5358209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У меня есть семья.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643702" y="357166"/>
            <a:ext cx="2357454" cy="7858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6715139" y="571479"/>
            <a:ext cx="5358209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Это моя мама.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85786" y="357166"/>
            <a:ext cx="2357454" cy="7858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 bwMode="auto">
          <a:xfrm>
            <a:off x="857223" y="571479"/>
            <a:ext cx="5358209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Это мой папа.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a96b38db95f11f0be637eeb1029c504_1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 descr="9c46fac0b95d11f0be637eeb1029c504_1-edited-free (carve.photos) (1)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57818" y="928694"/>
            <a:ext cx="2426878" cy="5929306"/>
          </a:xfrm>
          <a:prstGeom prst="rect">
            <a:avLst/>
          </a:prstGeom>
        </p:spPr>
      </p:pic>
      <p:pic>
        <p:nvPicPr>
          <p:cNvPr id="5" name="Рисунок 4" descr="9c46fac0b95d11f0be637eeb1029c504_1-edited-free (carve.photos)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500165" y="928670"/>
            <a:ext cx="2001753" cy="5929330"/>
          </a:xfrm>
          <a:prstGeom prst="rect">
            <a:avLst/>
          </a:prstGeom>
        </p:spPr>
      </p:pic>
      <p:pic>
        <p:nvPicPr>
          <p:cNvPr id="6" name="Рисунок 5" descr="сидит (1)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214678" y="2928934"/>
            <a:ext cx="2472948" cy="3261516"/>
          </a:xfrm>
          <a:prstGeom prst="rect">
            <a:avLst/>
          </a:prstGeom>
        </p:spPr>
      </p:pic>
      <p:pic>
        <p:nvPicPr>
          <p:cNvPr id="7" name="Рисунок 6" descr="спокойный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786182" y="2571744"/>
            <a:ext cx="1259404" cy="107157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2071670" y="142852"/>
            <a:ext cx="5572164" cy="78579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2285983" y="357165"/>
            <a:ext cx="5358209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Мы все долго жили вместе в одном доме.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fa93a2db95e11f082e272a1b8ba6dbf_1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5a96b38db95f11f0be637eeb1029c504_1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4" name="Рисунок 3" descr="9c46fac0b95d11f0be637eeb1029c504_1-edited-free (carve.photos) (1)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572000" y="928694"/>
            <a:ext cx="2426878" cy="5929306"/>
          </a:xfrm>
          <a:prstGeom prst="rect">
            <a:avLst/>
          </a:prstGeom>
        </p:spPr>
      </p:pic>
      <p:pic>
        <p:nvPicPr>
          <p:cNvPr id="5" name="Рисунок 4" descr="9c46fac0b95d11f0be637eeb1029c504_1-edited-free (carve.photos)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571736" y="928670"/>
            <a:ext cx="2001753" cy="592933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2071670" y="142852"/>
            <a:ext cx="5572164" cy="78579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2285983" y="214290"/>
            <a:ext cx="5358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/>
              <a:t>Сейчас мама и папа развелись.</a:t>
            </a:r>
            <a:br>
              <a:rPr lang="ru-RU" sz="2000" dirty="0"/>
            </a:br>
            <a:r>
              <a:rPr lang="ru-RU" sz="2000" dirty="0"/>
              <a:t>Это значит, что они будут жить в разных домах.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 L 0.46458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fa93a2db95e11f082e272a1b8ba6dbf_1.jpg"/>
          <p:cNvPicPr>
            <a:picLocks noChangeAspect="1"/>
          </p:cNvPicPr>
          <p:nvPr/>
        </p:nvPicPr>
        <p:blipFill>
          <a:blip r:embed="rId2"/>
          <a:srcRect l="50000"/>
          <a:stretch/>
        </p:blipFill>
        <p:spPr bwMode="auto">
          <a:xfrm>
            <a:off x="-35734" y="0"/>
            <a:ext cx="4607734" cy="6858000"/>
          </a:xfrm>
          <a:prstGeom prst="rect">
            <a:avLst/>
          </a:prstGeom>
        </p:spPr>
      </p:pic>
      <p:pic>
        <p:nvPicPr>
          <p:cNvPr id="3" name="Рисунок 2" descr="5a96b38db95f11f0be637eeb1029c504_1.jpg"/>
          <p:cNvPicPr>
            <a:picLocks noChangeAspect="1"/>
          </p:cNvPicPr>
          <p:nvPr/>
        </p:nvPicPr>
        <p:blipFill>
          <a:blip r:embed="rId3"/>
          <a:srcRect r="48437" b="4165"/>
          <a:stretch/>
        </p:blipFill>
        <p:spPr bwMode="auto">
          <a:xfrm>
            <a:off x="4571999" y="0"/>
            <a:ext cx="4815209" cy="6858000"/>
          </a:xfrm>
          <a:prstGeom prst="rect">
            <a:avLst/>
          </a:prstGeom>
        </p:spPr>
      </p:pic>
      <p:pic>
        <p:nvPicPr>
          <p:cNvPr id="5" name="Рисунок 4" descr="9c46fac0b95d11f0be637eeb1029c504_1-edited-free (carve.photos) (1)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000892" y="642918"/>
            <a:ext cx="2426878" cy="5929306"/>
          </a:xfrm>
          <a:prstGeom prst="rect">
            <a:avLst/>
          </a:prstGeom>
        </p:spPr>
      </p:pic>
      <p:pic>
        <p:nvPicPr>
          <p:cNvPr id="6" name="Рисунок 5" descr="9c46fac0b95d11f0be637eeb1029c504_1-edited-free (carve.photos)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7158" y="785794"/>
            <a:ext cx="2001753" cy="5929330"/>
          </a:xfrm>
          <a:prstGeom prst="rect">
            <a:avLst/>
          </a:prstGeom>
        </p:spPr>
      </p:pic>
      <p:pic>
        <p:nvPicPr>
          <p:cNvPr id="7" name="Рисунок 6" descr="стоит-no-bg-preview (carve.photos)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572132" y="3357562"/>
            <a:ext cx="1629408" cy="3357562"/>
          </a:xfrm>
          <a:prstGeom prst="rect">
            <a:avLst/>
          </a:prstGeom>
        </p:spPr>
      </p:pic>
      <p:pic>
        <p:nvPicPr>
          <p:cNvPr id="8" name="Рисунок 7" descr="спокойный.png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715008" y="2285992"/>
            <a:ext cx="1357322" cy="1154885"/>
          </a:xfrm>
          <a:prstGeom prst="rect">
            <a:avLst/>
          </a:prstGeom>
        </p:spPr>
      </p:pic>
      <p:pic>
        <p:nvPicPr>
          <p:cNvPr id="9" name="Рисунок 8" descr="стоит-no-bg-preview (carve.photos)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571736" y="3429000"/>
            <a:ext cx="1629408" cy="3357562"/>
          </a:xfrm>
          <a:prstGeom prst="rect">
            <a:avLst/>
          </a:prstGeom>
        </p:spPr>
      </p:pic>
      <p:pic>
        <p:nvPicPr>
          <p:cNvPr id="10" name="Рисунок 9" descr="спокойный.png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714612" y="2357430"/>
            <a:ext cx="1357322" cy="115488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2071670" y="142852"/>
            <a:ext cx="4643470" cy="64294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 bwMode="auto">
          <a:xfrm>
            <a:off x="2214546" y="214290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Теперь у меня тоже будет два дома.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4500562" y="1071546"/>
            <a:ext cx="3000396" cy="5000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 bwMode="auto">
          <a:xfrm>
            <a:off x="4714875" y="1142983"/>
            <a:ext cx="5358209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Я буду жить с мамой.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000232" y="1643050"/>
            <a:ext cx="2643206" cy="50006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2071669" y="1714487"/>
            <a:ext cx="3050211" cy="396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И я буду жить с папой.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fa93a2db95e11f082e272a1b8ba6dbf_1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Рисунок 3" descr="9c46fac0b95d11f0be637eeb1029c504_1-edited-free (carve.photos)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14480" y="642918"/>
            <a:ext cx="2001753" cy="5929330"/>
          </a:xfrm>
          <a:prstGeom prst="rect">
            <a:avLst/>
          </a:prstGeom>
        </p:spPr>
      </p:pic>
      <p:pic>
        <p:nvPicPr>
          <p:cNvPr id="5" name="Рисунок 4" descr="сидит (1)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14744" y="2928934"/>
            <a:ext cx="2472948" cy="3261516"/>
          </a:xfrm>
          <a:prstGeom prst="rect">
            <a:avLst/>
          </a:prstGeom>
        </p:spPr>
      </p:pic>
      <p:pic>
        <p:nvPicPr>
          <p:cNvPr id="6" name="Рисунок 5" descr="спокойный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286248" y="2571744"/>
            <a:ext cx="1259404" cy="107157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3214678" y="142852"/>
            <a:ext cx="5429288" cy="64294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3428992" y="214290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Я могу есть, играть и спать в новом доме.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00165" y="2857496"/>
            <a:ext cx="7772400" cy="1470025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ru-RU"/>
            </a:br>
            <a:endParaRPr lang="ru-RU"/>
          </a:p>
        </p:txBody>
      </p:sp>
      <p:pic>
        <p:nvPicPr>
          <p:cNvPr id="3" name="Рисунок 2" descr="9c46fac0b95d11f0be637eeb1029c504_1-edited-free (carve.photos) (1)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43570" y="928694"/>
            <a:ext cx="2426878" cy="5929306"/>
          </a:xfrm>
          <a:prstGeom prst="rect">
            <a:avLst/>
          </a:prstGeom>
        </p:spPr>
      </p:pic>
      <p:pic>
        <p:nvPicPr>
          <p:cNvPr id="4" name="Рисунок 3" descr="9c46fac0b95d11f0be637eeb1029c504_1-edited-free (carve.photos)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85852" y="928670"/>
            <a:ext cx="2001753" cy="592933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3357554" y="214290"/>
            <a:ext cx="2286016" cy="428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3428992" y="214290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Мама любит меня.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286116" y="1214422"/>
            <a:ext cx="2071702" cy="4286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 bwMode="auto">
          <a:xfrm>
            <a:off x="3286116" y="1214421"/>
            <a:ext cx="2255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/>
              <a:t>Папа любит меня.</a:t>
            </a:r>
          </a:p>
        </p:txBody>
      </p:sp>
      <p:sp>
        <p:nvSpPr>
          <p:cNvPr id="9" name="Сердце 8"/>
          <p:cNvSpPr/>
          <p:nvPr/>
        </p:nvSpPr>
        <p:spPr bwMode="auto">
          <a:xfrm>
            <a:off x="7500958" y="1214422"/>
            <a:ext cx="1428760" cy="1285884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ердце 9"/>
          <p:cNvSpPr/>
          <p:nvPr/>
        </p:nvSpPr>
        <p:spPr bwMode="auto">
          <a:xfrm>
            <a:off x="214282" y="1214422"/>
            <a:ext cx="1428760" cy="1285884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 descr="спокойный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786710" y="1571612"/>
            <a:ext cx="928694" cy="790185"/>
          </a:xfrm>
          <a:prstGeom prst="rect">
            <a:avLst/>
          </a:prstGeom>
        </p:spPr>
      </p:pic>
      <p:pic>
        <p:nvPicPr>
          <p:cNvPr id="12" name="Рисунок 11" descr="спокойный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8596" y="1571612"/>
            <a:ext cx="928694" cy="790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407</Words>
  <Application>Microsoft Office PowerPoint</Application>
  <DocSecurity>0</DocSecurity>
  <PresentationFormat>Экран (4:3)</PresentationFormat>
  <Paragraphs>34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Inter</vt:lpstr>
      <vt:lpstr>Times New Roman</vt:lpstr>
      <vt:lpstr>Тема Office</vt:lpstr>
      <vt:lpstr>Мои родители развелись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© АНО ЦЕНТР “ПРОСТРАНСТВО ОБЩЕНИЯ”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Zhdanov George</dc:creator>
  <cp:keywords/>
  <dc:description/>
  <cp:lastModifiedBy>Матвей Петухов</cp:lastModifiedBy>
  <cp:revision>38</cp:revision>
  <dcterms:created xsi:type="dcterms:W3CDTF">2025-11-04T07:39:08Z</dcterms:created>
  <dcterms:modified xsi:type="dcterms:W3CDTF">2025-11-23T11:00:18Z</dcterms:modified>
  <cp:category/>
  <dc:identifier/>
  <cp:contentStatus/>
  <dc:language/>
  <cp:version/>
</cp:coreProperties>
</file>