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6FF87-7B09-4B23-A3B2-63182C44652D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D9E47-EC92-48A3-8517-09DFAE256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0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a1f001718b_0_10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a1f001718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 1">
  <p:cSld name="ПО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3a1f001718b_0_214" title="Ellipse 147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7375" y="1974625"/>
            <a:ext cx="6321341" cy="632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3a1f001718b_0_214" title="004_12009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206" y="-83625"/>
            <a:ext cx="9222415" cy="11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a1f001718b_0_214" title="Frame 13213148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137" y="6406475"/>
            <a:ext cx="9196273" cy="38844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a1f001718b_0_214"/>
          <p:cNvSpPr txBox="1">
            <a:spLocks noGrp="1"/>
          </p:cNvSpPr>
          <p:nvPr>
            <p:ph type="body" idx="1"/>
          </p:nvPr>
        </p:nvSpPr>
        <p:spPr>
          <a:xfrm>
            <a:off x="372100" y="1744727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1pPr>
            <a:lvl2pPr marL="914400" lvl="1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–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–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»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1" name="Google Shape;91;g3a1f001718b_0_214"/>
          <p:cNvSpPr txBox="1">
            <a:spLocks noGrp="1"/>
          </p:cNvSpPr>
          <p:nvPr>
            <p:ph type="title"/>
          </p:nvPr>
        </p:nvSpPr>
        <p:spPr>
          <a:xfrm>
            <a:off x="323025" y="6482875"/>
            <a:ext cx="36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2" name="Google Shape;92;g3a1f001718b_0_214"/>
          <p:cNvSpPr txBox="1">
            <a:spLocks noGrp="1"/>
          </p:cNvSpPr>
          <p:nvPr>
            <p:ph type="title" idx="2"/>
          </p:nvPr>
        </p:nvSpPr>
        <p:spPr>
          <a:xfrm>
            <a:off x="5330400" y="6482888"/>
            <a:ext cx="36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3" name="Google Shape;93;g3a1f001718b_0_214"/>
          <p:cNvSpPr txBox="1">
            <a:spLocks noGrp="1"/>
          </p:cNvSpPr>
          <p:nvPr>
            <p:ph type="title" idx="3"/>
          </p:nvPr>
        </p:nvSpPr>
        <p:spPr>
          <a:xfrm>
            <a:off x="253913" y="172763"/>
            <a:ext cx="86361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nter"/>
              <a:buNone/>
              <a:defRPr sz="34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50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56AC26-2E4F-40FD-B736-4CC41C82CC45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A9E403-D850-4275-B7C1-65EB78505DCB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.png"/><Relationship Id="rId7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823268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dirty="0" err="1"/>
              <a:t>Умер</a:t>
            </a:r>
            <a:r>
              <a:rPr dirty="0"/>
              <a:t> </a:t>
            </a:r>
            <a:r>
              <a:rPr dirty="0" err="1"/>
              <a:t>близкий</a:t>
            </a:r>
            <a:r>
              <a:rPr dirty="0"/>
              <a:t> </a:t>
            </a:r>
            <a:r>
              <a:rPr dirty="0" err="1"/>
              <a:t>человек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13e053b88a11f09e035ac8eb9d274d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 bwMode="auto">
          <a:xfrm>
            <a:off x="785786" y="4286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4400" b="0" i="0" u="none" strike="noStrike" cap="none" spc="0">
              <a:ln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dd0edb1fb8f111f09e035ac8eb9d274d_1-no-bg-preview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71670" y="2595556"/>
            <a:ext cx="5480285" cy="4262444"/>
          </a:xfrm>
          <a:prstGeom prst="rect">
            <a:avLst/>
          </a:prstGeom>
        </p:spPr>
      </p:pic>
      <p:pic>
        <p:nvPicPr>
          <p:cNvPr id="13" name="Рисунок 12" descr="c93439a5b82011f0ab3ababf8951fe12_1-no-bg-preview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57554" y="3714752"/>
            <a:ext cx="3246460" cy="4174019"/>
          </a:xfrm>
          <a:prstGeom prst="rect">
            <a:avLst/>
          </a:prstGeom>
        </p:spPr>
      </p:pic>
      <p:pic>
        <p:nvPicPr>
          <p:cNvPr id="14" name="Рисунок 13" descr="dd0edb1fb8f111f09e035ac8eb9d274d_1-edited-free (carve.photos).png"/>
          <p:cNvPicPr>
            <a:picLocks noChangeAspect="1"/>
          </p:cNvPicPr>
          <p:nvPr/>
        </p:nvPicPr>
        <p:blipFill>
          <a:blip r:embed="rId5"/>
          <a:srcRect t="10019" r="1299"/>
          <a:stretch/>
        </p:blipFill>
        <p:spPr bwMode="auto">
          <a:xfrm>
            <a:off x="2071670" y="2957632"/>
            <a:ext cx="5500726" cy="3900368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 bwMode="auto">
          <a:xfrm>
            <a:off x="1000100" y="214290"/>
            <a:ext cx="7358114" cy="121444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 bwMode="auto">
          <a:xfrm>
            <a:off x="1071538" y="285728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400"/>
              <a:t>Я всегда могу поговорить со своей семьей и они меня поймут.</a:t>
            </a:r>
            <a:br>
              <a:rPr lang="ru-RU" sz="2400"/>
            </a:br>
            <a:r>
              <a:rPr lang="ru-RU" sz="2400"/>
              <a:t> Вся семья грустит и скучает, мы вместе.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13e053b88a11f09e035ac8eb9d274d_1.jpg"/>
          <p:cNvPicPr>
            <a:picLocks noChangeAspect="1"/>
          </p:cNvPicPr>
          <p:nvPr/>
        </p:nvPicPr>
        <p:blipFill>
          <a:blip r:embed="rId2">
            <a:lum/>
          </a:blip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 bwMode="auto">
          <a:xfrm>
            <a:off x="785786" y="4286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ts val="0"/>
              </a:spcBef>
              <a:defRPr/>
            </a:pPr>
            <a:endParaRPr lang="ru-RU" sz="4400" b="0" i="0" u="none" strike="noStrike" cap="none" spc="0">
              <a:ln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dd0edb1fb8f111f09e035ac8eb9d274d_1-no-bg-preview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86050" y="2500306"/>
            <a:ext cx="5602749" cy="4357694"/>
          </a:xfrm>
          <a:prstGeom prst="rect">
            <a:avLst/>
          </a:prstGeom>
        </p:spPr>
      </p:pic>
      <p:pic>
        <p:nvPicPr>
          <p:cNvPr id="7" name="Рисунок 6" descr="qirtfUANi6kM27hgjA6I0sPvkk9TCYFJtLt.gif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85852" y="2857496"/>
            <a:ext cx="2262190" cy="2262190"/>
          </a:xfrm>
          <a:prstGeom prst="rect">
            <a:avLst/>
          </a:prstGeom>
        </p:spPr>
      </p:pic>
      <p:pic>
        <p:nvPicPr>
          <p:cNvPr id="8" name="Рисунок 7" descr="87946e8eb88a11f084afe6665528c30a_1-edited-free (carve.photos).png"/>
          <p:cNvPicPr>
            <a:picLocks noChangeAspect="1"/>
          </p:cNvPicPr>
          <p:nvPr/>
        </p:nvPicPr>
        <p:blipFill>
          <a:blip r:embed="rId5"/>
          <a:srcRect b="54528"/>
          <a:stretch/>
        </p:blipFill>
        <p:spPr bwMode="auto">
          <a:xfrm>
            <a:off x="4357686" y="4929198"/>
            <a:ext cx="2571768" cy="207716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1357290" y="142852"/>
            <a:ext cx="7215238" cy="8572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357290" y="357166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400"/>
              <a:t>Когда умирает близкий человек – это очень грустно. 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357290" y="1214422"/>
            <a:ext cx="7072362" cy="7143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 bwMode="auto">
          <a:xfrm>
            <a:off x="1285852" y="1285860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400"/>
              <a:t>Грусть продлится какое-то время. Это нормально.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17618723" name="Рисунок 3" descr="5013e053b88a11f09e035ac8eb9d274d_1.jpg"/>
          <p:cNvPicPr>
            <a:picLocks noChangeAspect="1"/>
          </p:cNvPicPr>
          <p:nvPr/>
        </p:nvPicPr>
        <p:blipFill>
          <a:blip r:embed="rId2">
            <a:lum/>
          </a:blip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0503387" name="Рисунок 11" descr="dd0edb1fb8f111f09e035ac8eb9d274d_1-no-bg-preview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86049" y="2500305"/>
            <a:ext cx="5602748" cy="4357693"/>
          </a:xfrm>
          <a:prstGeom prst="rect">
            <a:avLst/>
          </a:prstGeom>
        </p:spPr>
      </p:pic>
      <p:pic>
        <p:nvPicPr>
          <p:cNvPr id="132601166" name="Рисунок 7" descr="87946e8eb88a11f084afe6665528c30a_1-edited-free (carve.photos).png"/>
          <p:cNvPicPr>
            <a:picLocks noChangeAspect="1"/>
          </p:cNvPicPr>
          <p:nvPr/>
        </p:nvPicPr>
        <p:blipFill>
          <a:blip r:embed="rId4"/>
          <a:srcRect b="54528"/>
          <a:stretch/>
        </p:blipFill>
        <p:spPr bwMode="auto">
          <a:xfrm>
            <a:off x="4357685" y="4929197"/>
            <a:ext cx="2571768" cy="2077164"/>
          </a:xfrm>
          <a:prstGeom prst="rect">
            <a:avLst/>
          </a:prstGeom>
        </p:spPr>
      </p:pic>
      <p:sp>
        <p:nvSpPr>
          <p:cNvPr id="1563956129" name="Скругленный прямоугольник 9"/>
          <p:cNvSpPr/>
          <p:nvPr/>
        </p:nvSpPr>
        <p:spPr bwMode="auto">
          <a:xfrm>
            <a:off x="1357290" y="142851"/>
            <a:ext cx="7215237" cy="8572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29839731" name="TextBox 10"/>
          <p:cNvSpPr txBox="1"/>
          <p:nvPr/>
        </p:nvSpPr>
        <p:spPr bwMode="auto">
          <a:xfrm>
            <a:off x="1357290" y="357165"/>
            <a:ext cx="7162158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400"/>
              <a:t>Бабушка умерла, но её любовь осталась с нами.</a:t>
            </a:r>
          </a:p>
        </p:txBody>
      </p:sp>
      <p:pic>
        <p:nvPicPr>
          <p:cNvPr id="1752481478" name="Рисунок 6" descr="7313bb92b82a11f0a1c7565314a16c06_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81351" y="1622403"/>
            <a:ext cx="847284" cy="1089366"/>
          </a:xfrm>
          <a:prstGeom prst="rect">
            <a:avLst/>
          </a:prstGeom>
          <a:ln w="57150" cap="sq" cmpd="thickThin">
            <a:solidFill>
              <a:schemeClr val="accent6">
                <a:lumMod val="74901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524814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13e053b88a11f09e035ac8eb9d274d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87946e8eb88a11f084afe6665528c30a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6786578" y="2857496"/>
            <a:ext cx="1598709" cy="3786190"/>
          </a:xfrm>
          <a:prstGeom prst="rect">
            <a:avLst/>
          </a:prstGeom>
        </p:spPr>
      </p:pic>
      <p:pic>
        <p:nvPicPr>
          <p:cNvPr id="6" name="Рисунок 5" descr="5d9fa4aab88b11f0882982ac1f0acbce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29454" y="2071678"/>
            <a:ext cx="1307051" cy="1857388"/>
          </a:xfrm>
          <a:prstGeom prst="rect">
            <a:avLst/>
          </a:prstGeom>
        </p:spPr>
      </p:pic>
      <p:pic>
        <p:nvPicPr>
          <p:cNvPr id="7" name="Рисунок 6" descr="7313bb92b82a11f0a1c7565314a16c06_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28976" y="1371591"/>
            <a:ext cx="847285" cy="1089367"/>
          </a:xfrm>
          <a:prstGeom prst="rect">
            <a:avLst/>
          </a:prstGeom>
          <a:ln w="57150" cap="sq" cmpd="thickThin">
            <a:solidFill>
              <a:schemeClr val="accent6">
                <a:lumMod val="74901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85737396b82b11f0be637eeb1029c504_1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734051" y="1898185"/>
            <a:ext cx="857256" cy="1102186"/>
          </a:xfrm>
          <a:prstGeom prst="rect">
            <a:avLst/>
          </a:prstGeom>
          <a:solidFill>
            <a:srgbClr val="FFFFFF">
              <a:shade val="85000"/>
            </a:srgbClr>
          </a:solidFill>
          <a:ln w="76199" cap="sq">
            <a:solidFill>
              <a:srgbClr val="FFFFFF"/>
            </a:solidFill>
            <a:prstDash val="solid"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714348" y="66652"/>
            <a:ext cx="7215238" cy="8572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750065" y="66651"/>
            <a:ext cx="7144159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400"/>
              <a:t>Через неделю или месяц или два месяца мне и моей семье станет легче и мы будем грустить меньше.</a:t>
            </a:r>
            <a:endParaRPr/>
          </a:p>
        </p:txBody>
      </p:sp>
      <p:pic>
        <p:nvPicPr>
          <p:cNvPr id="1291398325" name="Рисунок 129139832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752619" y="2804883"/>
            <a:ext cx="1085061" cy="843936"/>
          </a:xfrm>
          <a:prstGeom prst="rect">
            <a:avLst/>
          </a:prstGeom>
          <a:ln w="57150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1520306202" name="Рисунок 1520306201"/>
          <p:cNvPicPr>
            <a:picLocks noChangeAspect="1"/>
          </p:cNvPicPr>
          <p:nvPr/>
        </p:nvPicPr>
        <p:blipFill>
          <a:blip r:embed="rId8"/>
          <a:srcRect l="18899" r="18337"/>
          <a:stretch/>
        </p:blipFill>
        <p:spPr bwMode="auto">
          <a:xfrm>
            <a:off x="4571999" y="1570016"/>
            <a:ext cx="809624" cy="1003321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</p:pic>
      <p:sp>
        <p:nvSpPr>
          <p:cNvPr id="1076999629" name="Скругленный прямоугольник 9"/>
          <p:cNvSpPr/>
          <p:nvPr/>
        </p:nvSpPr>
        <p:spPr bwMode="auto">
          <a:xfrm>
            <a:off x="2258399" y="5348466"/>
            <a:ext cx="6219824" cy="86677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7316369" name="TextBox 10"/>
          <p:cNvSpPr txBox="1"/>
          <p:nvPr/>
        </p:nvSpPr>
        <p:spPr bwMode="auto">
          <a:xfrm>
            <a:off x="1801982" y="5553072"/>
            <a:ext cx="7159997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400"/>
              <a:t>Бабушка бы хотела, чтобы мы были счастливы.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3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13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30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030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9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1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a1f001718b_0_108"/>
          <p:cNvSpPr txBox="1">
            <a:spLocks noGrp="1"/>
          </p:cNvSpPr>
          <p:nvPr>
            <p:ph type="title" idx="2"/>
          </p:nvPr>
        </p:nvSpPr>
        <p:spPr>
          <a:xfrm>
            <a:off x="5330400" y="6482888"/>
            <a:ext cx="36288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© АНО ЦЕНТР “ПРОСТРАНСТВО ОБЩЕНИЯ”</a:t>
            </a:r>
            <a:endParaRPr/>
          </a:p>
        </p:txBody>
      </p:sp>
      <p:pic>
        <p:nvPicPr>
          <p:cNvPr id="254" name="Google Shape;254;g3a1f001718b_0_108" descr="Изображение выглядит как логотип, Графика, Шрифт, текст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77" y="1641862"/>
            <a:ext cx="2998262" cy="136221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a1f001718b_0_108"/>
          <p:cNvSpPr txBox="1"/>
          <p:nvPr/>
        </p:nvSpPr>
        <p:spPr>
          <a:xfrm>
            <a:off x="358486" y="2745745"/>
            <a:ext cx="8156100" cy="15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Социальную историю подготовила Полина Жданова,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психолог Центра "Пространство общения"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a1f001718b_0_108"/>
          <p:cNvSpPr txBox="1">
            <a:spLocks noGrp="1"/>
          </p:cNvSpPr>
          <p:nvPr>
            <p:ph type="subTitle" idx="4294967295"/>
          </p:nvPr>
        </p:nvSpPr>
        <p:spPr>
          <a:xfrm>
            <a:off x="358485" y="4872922"/>
            <a:ext cx="60498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Проект "Семья в фокусе” реализуется при поддержке Фонда президентских грантов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3a1f001718b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674" y="1900175"/>
            <a:ext cx="2461645" cy="8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3281532" name="TextBox 1183281531"/>
          <p:cNvSpPr txBox="1"/>
          <p:nvPr/>
        </p:nvSpPr>
        <p:spPr bwMode="auto">
          <a:xfrm>
            <a:off x="648672" y="733422"/>
            <a:ext cx="8114607" cy="5700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Обсуждение темы смерти с человеком, имеющим ментальные нарушения, требует особого подхода, терпения и чуткости. Важно учитывать уровень понимания, эмоциональное состояние и индивидуальные особенности человека.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Ниже представлен вариант анимированной социальной истории, в которой у мальчика умирает бабушка, и его поддерживает семья, состоящая из мамы и папы.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История достаточно абстрактна, и некоторым детям ее может быть сложно «перенести» на себя. Однако, даже в абстрактном виде социальная история может объяснить явление и то, что с ним связано.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Один из основных принципов, которого нужно придерживаться при составлении социальной истории – делать акцент на позитивных, поддерживающих моментах.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 предлагаемом варианте социальной истории такими моментами являются: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Поддержка близких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Объяснение своих эмоций и эмоций окружающих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То, что состояние грусти пройдет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При составлении личной социальной истории эти моменты так же необходимо подчеркнуть.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Социальная история может иметь вид небольшого текста, поделенного по смыслу на небольшие фрагменты и сопровождаемого иллюстрациями для наглядности. Особенно иллюстрации нужны в важных для вас и для ребенка местах текста, тех которые его больше всего тревожат и тех, которые его могут поддержать. 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При составлении текста следует использовать простые и понятные слова, без метафор. Текст должен быть честным, но мягким.</a:t>
            </a:r>
            <a:endParaRPr sz="1600"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Социальные истории всегда заканчиваются на позитивном утверждении. 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13e053b88a11f09e035ac8eb9d274d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C:\Users\goolo\Downloads\50214a00b89b11f0b927ae7f3644807f_1-edited-free (carve.photos) (1)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1">
            <a:off x="5286380" y="2357430"/>
            <a:ext cx="2694381" cy="4052892"/>
          </a:xfrm>
          <a:prstGeom prst="rect">
            <a:avLst/>
          </a:prstGeom>
          <a:noFill/>
        </p:spPr>
      </p:pic>
      <p:pic>
        <p:nvPicPr>
          <p:cNvPr id="6" name="Рисунок 5" descr="87946e8eb88a11f084afe6665528c30a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928794" y="2500306"/>
            <a:ext cx="1598709" cy="3786190"/>
          </a:xfrm>
          <a:prstGeom prst="rect">
            <a:avLst/>
          </a:prstGeom>
        </p:spPr>
      </p:pic>
      <p:pic>
        <p:nvPicPr>
          <p:cNvPr id="7" name="Рисунок 6" descr="5d9fa4aab88b11f0882982ac1f0acbce_1-edited-free (carve.photos)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71670" y="1714488"/>
            <a:ext cx="1307051" cy="185738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2071669" y="420329"/>
            <a:ext cx="5244504" cy="8845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2423097" y="420329"/>
            <a:ext cx="5037018" cy="94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/>
              <a:t>Умер близкий человек. </a:t>
            </a:r>
          </a:p>
          <a:p>
            <a:pPr>
              <a:defRPr/>
            </a:pPr>
            <a:r>
              <a:rPr lang="ru-RU" sz="2800"/>
              <a:t>Умерла моя бабушка.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013e053b88a11f09e035ac8eb9d274d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goolo\Downloads\50214a00b89b11f0b927ae7f3644807f_1-edited-free (carve.photos)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643570" y="2143116"/>
            <a:ext cx="2894490" cy="3857604"/>
          </a:xfrm>
          <a:prstGeom prst="rect">
            <a:avLst/>
          </a:prstGeom>
          <a:noFill/>
        </p:spPr>
      </p:pic>
      <p:pic>
        <p:nvPicPr>
          <p:cNvPr id="1027" name="Picture 3" descr="C:\Users\goolo\Downloads\50214a00b89b11f0b927ae7f3644807f_1-edited-free (carve.photos) (1)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1">
            <a:off x="5500694" y="1714488"/>
            <a:ext cx="3061638" cy="4605322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857224" y="142852"/>
            <a:ext cx="3500462" cy="571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1000100" y="214290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Люди живут и умирают. </a:t>
            </a:r>
            <a:br>
              <a:rPr lang="ru-RU" sz="2400"/>
            </a:br>
            <a:endParaRPr lang="ru-RU" sz="2400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857224" y="785794"/>
            <a:ext cx="5857916" cy="7143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857224" y="714356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Когда жизнь закончилась, человек умирает и его больше нет.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013e053b88a11f09e035ac8eb9d274d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aa5693b1b89911f0b61a1a9e672d63fd_1-no-bg-preview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51215" y="2357430"/>
            <a:ext cx="7392785" cy="4221973"/>
          </a:xfrm>
          <a:prstGeom prst="rect">
            <a:avLst/>
          </a:prstGeom>
        </p:spPr>
      </p:pic>
      <p:pic>
        <p:nvPicPr>
          <p:cNvPr id="9" name="Рисунок 8" descr="00cf68deb89611f0be637eeb1029c504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879761">
            <a:off x="3696548" y="2767445"/>
            <a:ext cx="1893968" cy="210982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1714480" y="571480"/>
            <a:ext cx="6572296" cy="50006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714479" y="1142983"/>
            <a:ext cx="4929222" cy="78581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785918" y="571480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Обычно  умирают от старости или от болезни. 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714478" y="1071544"/>
            <a:ext cx="4929581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Иногда это происходит постепенно, а иногда внезапно.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48d34c5b8b111f0a92feeba09ae9e87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1000099" y="357165"/>
            <a:ext cx="7429551" cy="9382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1142974" y="357165"/>
            <a:ext cx="7287395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После того, как человек умирает, бывают похороны.</a:t>
            </a:r>
            <a:endParaRPr/>
          </a:p>
          <a:p>
            <a:pPr>
              <a:defRPr/>
            </a:pPr>
            <a:r>
              <a:rPr lang="ru-RU" sz="2400"/>
              <a:t>На них приходят люди, которые знали того, кто умер.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 descr="4cc6d5a1b8e711f095e0663089598102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9144000" cy="6889773"/>
          </a:xfrm>
          <a:prstGeom prst="rect">
            <a:avLst/>
          </a:prstGeom>
        </p:spPr>
      </p:pic>
      <p:pic>
        <p:nvPicPr>
          <p:cNvPr id="2050" name="Picture 2" descr="C:\Users\goolo\Downloads\35f0a3d0b8ea11f0bf49227b56b52b2f_1-no-bg-preview (carve.photos)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929058" y="357166"/>
            <a:ext cx="5334000" cy="6858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1000099" y="357165"/>
            <a:ext cx="7429551" cy="10049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1139016" y="466703"/>
            <a:ext cx="7151719" cy="109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Люди приходят проститься с моей бабушкой.</a:t>
            </a:r>
            <a:br>
              <a:rPr lang="ru-RU" sz="2400"/>
            </a:br>
            <a:r>
              <a:rPr lang="ru-RU" sz="2400"/>
              <a:t>Они вспоминают её и грустят, что её больше нет.</a:t>
            </a:r>
            <a:br>
              <a:rPr lang="ru-RU"/>
            </a:br>
            <a:endParaRPr lang="ru-RU"/>
          </a:p>
        </p:txBody>
      </p:sp>
      <p:pic>
        <p:nvPicPr>
          <p:cNvPr id="2038343073" name="Рисунок 8" descr="00cf68deb89611f0be637eeb1029c504_1-edited-free (carve.photos).png"/>
          <p:cNvPicPr>
            <a:picLocks noChangeAspect="1"/>
          </p:cNvPicPr>
          <p:nvPr/>
        </p:nvPicPr>
        <p:blipFill>
          <a:blip r:embed="rId4"/>
          <a:srcRect r="29340" b="26035"/>
          <a:stretch/>
        </p:blipFill>
        <p:spPr bwMode="auto">
          <a:xfrm rot="1879759">
            <a:off x="4309462" y="3786622"/>
            <a:ext cx="525074" cy="612272"/>
          </a:xfrm>
          <a:prstGeom prst="rect">
            <a:avLst/>
          </a:prstGeom>
          <a:ln w="12700">
            <a:noFill/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13e053b88a11f09e035ac8eb9d274d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87946e8eb88a11f084afe6665528c30a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6786578" y="2857496"/>
            <a:ext cx="1598709" cy="3786190"/>
          </a:xfrm>
          <a:prstGeom prst="rect">
            <a:avLst/>
          </a:prstGeom>
        </p:spPr>
      </p:pic>
      <p:pic>
        <p:nvPicPr>
          <p:cNvPr id="8" name="Рисунок 7" descr="5d9fa4aab88b11f0882982ac1f0acbce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29454" y="2071678"/>
            <a:ext cx="1307051" cy="185738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857222" y="107131"/>
            <a:ext cx="7644225" cy="607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928660" y="171428"/>
            <a:ext cx="7572787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Когда человек умирает – остаются воспоминания о нём. </a:t>
            </a:r>
          </a:p>
        </p:txBody>
      </p:sp>
      <p:sp>
        <p:nvSpPr>
          <p:cNvPr id="11" name="Выноска-облако 10"/>
          <p:cNvSpPr/>
          <p:nvPr/>
        </p:nvSpPr>
        <p:spPr bwMode="auto">
          <a:xfrm rot="351701">
            <a:off x="3835685" y="1499050"/>
            <a:ext cx="2286016" cy="2001210"/>
          </a:xfrm>
          <a:prstGeom prst="cloudCallout">
            <a:avLst>
              <a:gd name="adj1" fmla="val 84839"/>
              <a:gd name="adj2" fmla="val 30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4" descr="7313bb92b82a11f0a1c7565314a16c06_1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86248" y="1571612"/>
            <a:ext cx="1446125" cy="1859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Выноска-облако 11"/>
          <p:cNvSpPr/>
          <p:nvPr/>
        </p:nvSpPr>
        <p:spPr bwMode="auto">
          <a:xfrm rot="351701">
            <a:off x="3596643" y="3611938"/>
            <a:ext cx="2286016" cy="2001210"/>
          </a:xfrm>
          <a:prstGeom prst="cloudCallout">
            <a:avLst>
              <a:gd name="adj1" fmla="val 86833"/>
              <a:gd name="adj2" fmla="val -929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 descr="85737396b82b11f0be637eeb1029c504_1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000496" y="3714752"/>
            <a:ext cx="1365314" cy="1755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1447951" name="Скругленный прямоугольник 8"/>
          <p:cNvSpPr/>
          <p:nvPr/>
        </p:nvSpPr>
        <p:spPr bwMode="auto">
          <a:xfrm>
            <a:off x="870535" y="835166"/>
            <a:ext cx="3415712" cy="52077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96961838" name="TextBox 9"/>
          <p:cNvSpPr txBox="1"/>
          <p:nvPr/>
        </p:nvSpPr>
        <p:spPr bwMode="auto">
          <a:xfrm>
            <a:off x="921460" y="866772"/>
            <a:ext cx="7579986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Я вспоминаю бабушку.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13e053b88a11f09e035ac8eb9d274d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500034" y="128586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4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Рисунок 5" descr="c93439a5b82011f0ab3ababf8951fe12_1-no-bg-preview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0694" y="3224868"/>
            <a:ext cx="2357454" cy="3031012"/>
          </a:xfrm>
          <a:prstGeom prst="rect">
            <a:avLst/>
          </a:prstGeom>
        </p:spPr>
      </p:pic>
      <p:pic>
        <p:nvPicPr>
          <p:cNvPr id="7" name="Рисунок 6" descr="964aa7fcb88c11f0a2863a2998378a92_1-no-bg-preview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71802" y="3459592"/>
            <a:ext cx="2643206" cy="339840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785784" y="214290"/>
            <a:ext cx="7749588" cy="59533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785784" y="290649"/>
            <a:ext cx="7993222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Я могу грустить и скучать. Это нормально. Я могу плакать. 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785784" y="945188"/>
            <a:ext cx="7429551" cy="6337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785784" y="1031220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Иногда я могу чувствовать злость. Это тоже нормально.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460</Words>
  <Application>Microsoft Office PowerPoint</Application>
  <DocSecurity>0</DocSecurity>
  <PresentationFormat>Экран (4:3)</PresentationFormat>
  <Paragraphs>36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Inter</vt:lpstr>
      <vt:lpstr>Тема Office</vt:lpstr>
      <vt:lpstr>Умер близкий человек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© АНО ЦЕНТР “ПРОСТРАНСТВО ОБЩЕНИЯ”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Умер близкий человек</dc:title>
  <dc:subject/>
  <dc:creator>Zhdanov George</dc:creator>
  <cp:keywords/>
  <dc:description/>
  <cp:lastModifiedBy>Матвей Петухов</cp:lastModifiedBy>
  <cp:revision>56</cp:revision>
  <dcterms:created xsi:type="dcterms:W3CDTF">2025-11-02T18:38:35Z</dcterms:created>
  <dcterms:modified xsi:type="dcterms:W3CDTF">2025-11-23T11:00:30Z</dcterms:modified>
  <cp:category/>
  <dc:identifier/>
  <cp:contentStatus/>
  <dc:language/>
  <cp:version/>
</cp:coreProperties>
</file>